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ssistant Regular" charset="1" panose="00000500000000000000"/>
      <p:regular r:id="rId10"/>
    </p:embeddedFont>
    <p:embeddedFont>
      <p:font typeface="Assistant Regular Bold" charset="1" panose="00000700000000000000"/>
      <p:regular r:id="rId11"/>
    </p:embeddedFont>
    <p:embeddedFont>
      <p:font typeface="Linux Biolinum" charset="1" panose="02000503000000000000"/>
      <p:regular r:id="rId12"/>
    </p:embeddedFont>
    <p:embeddedFont>
      <p:font typeface="Linux Biolinum Bold" charset="1" panose="02000803000000000000"/>
      <p:regular r:id="rId13"/>
    </p:embeddedFont>
    <p:embeddedFont>
      <p:font typeface="Linux Biolinum Italics" charset="1" panose="02000503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37" Target="slides/slide23.xml" Type="http://schemas.openxmlformats.org/officeDocument/2006/relationships/slide"/><Relationship Id="rId38" Target="slides/slide24.xml" Type="http://schemas.openxmlformats.org/officeDocument/2006/relationships/slide"/><Relationship Id="rId39" Target="slides/slide25.xml" Type="http://schemas.openxmlformats.org/officeDocument/2006/relationships/slide"/><Relationship Id="rId4" Target="theme/theme1.xml" Type="http://schemas.openxmlformats.org/officeDocument/2006/relationships/theme"/><Relationship Id="rId40" Target="slides/slide26.xml" Type="http://schemas.openxmlformats.org/officeDocument/2006/relationships/slide"/><Relationship Id="rId41" Target="slides/slide27.xml" Type="http://schemas.openxmlformats.org/officeDocument/2006/relationships/slide"/><Relationship Id="rId42" Target="slides/slide28.xml" Type="http://schemas.openxmlformats.org/officeDocument/2006/relationships/slide"/><Relationship Id="rId43" Target="slides/slide29.xml" Type="http://schemas.openxmlformats.org/officeDocument/2006/relationships/slide"/><Relationship Id="rId44" Target="slides/slide30.xml" Type="http://schemas.openxmlformats.org/officeDocument/2006/relationships/slide"/><Relationship Id="rId45" Target="slides/slide31.xml" Type="http://schemas.openxmlformats.org/officeDocument/2006/relationships/slide"/><Relationship Id="rId46" Target="slides/slide32.xml" Type="http://schemas.openxmlformats.org/officeDocument/2006/relationships/slide"/><Relationship Id="rId47" Target="slides/slide33.xml" Type="http://schemas.openxmlformats.org/officeDocument/2006/relationships/slide"/><Relationship Id="rId48" Target="slides/slide34.xml" Type="http://schemas.openxmlformats.org/officeDocument/2006/relationships/slide"/><Relationship Id="rId49" Target="slides/slide35.xml" Type="http://schemas.openxmlformats.org/officeDocument/2006/relationships/slide"/><Relationship Id="rId5" Target="tableStyles.xml" Type="http://schemas.openxmlformats.org/officeDocument/2006/relationships/tableStyles"/><Relationship Id="rId50" Target="slides/slide36.xml" Type="http://schemas.openxmlformats.org/officeDocument/2006/relationships/slide"/><Relationship Id="rId51" Target="slides/slide3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3.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8.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628336" y="-2739838"/>
            <a:ext cx="7537076" cy="7256937"/>
          </a:xfrm>
          <a:custGeom>
            <a:avLst/>
            <a:gdLst/>
            <a:ahLst/>
            <a:cxnLst/>
            <a:rect r="r" b="b" t="t" l="l"/>
            <a:pathLst>
              <a:path h="7256937" w="7537076">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512936" y="7508813"/>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62758" y="2965577"/>
            <a:ext cx="15362483" cy="5548685"/>
            <a:chOff x="0" y="0"/>
            <a:chExt cx="20483311" cy="7398247"/>
          </a:xfrm>
        </p:grpSpPr>
        <p:sp>
          <p:nvSpPr>
            <p:cNvPr name="TextBox 5" id="5"/>
            <p:cNvSpPr txBox="true"/>
            <p:nvPr/>
          </p:nvSpPr>
          <p:spPr>
            <a:xfrm rot="0">
              <a:off x="0" y="295275"/>
              <a:ext cx="20483311" cy="5646789"/>
            </a:xfrm>
            <a:prstGeom prst="rect">
              <a:avLst/>
            </a:prstGeom>
          </p:spPr>
          <p:txBody>
            <a:bodyPr anchor="t" rtlCol="false" tIns="0" lIns="0" bIns="0" rIns="0">
              <a:spAutoFit/>
            </a:bodyPr>
            <a:lstStyle/>
            <a:p>
              <a:pPr algn="ctr">
                <a:lnSpc>
                  <a:spcPts val="16017"/>
                </a:lnSpc>
              </a:pPr>
              <a:r>
                <a:rPr lang="en-US" sz="16017">
                  <a:solidFill>
                    <a:srgbClr val="91612F"/>
                  </a:solidFill>
                  <a:latin typeface="Linux Biolinum"/>
                </a:rPr>
                <a:t>PocketPaw Co: Finances</a:t>
              </a:r>
            </a:p>
          </p:txBody>
        </p:sp>
        <p:sp>
          <p:nvSpPr>
            <p:cNvPr name="TextBox 6" id="6"/>
            <p:cNvSpPr txBox="true"/>
            <p:nvPr/>
          </p:nvSpPr>
          <p:spPr>
            <a:xfrm rot="0">
              <a:off x="0" y="6545950"/>
              <a:ext cx="20483311" cy="852298"/>
            </a:xfrm>
            <a:prstGeom prst="rect">
              <a:avLst/>
            </a:prstGeom>
          </p:spPr>
          <p:txBody>
            <a:bodyPr anchor="t" rtlCol="false" tIns="0" lIns="0" bIns="0" rIns="0">
              <a:spAutoFit/>
            </a:bodyPr>
            <a:lstStyle/>
            <a:p>
              <a:pPr algn="ctr">
                <a:lnSpc>
                  <a:spcPts val="5325"/>
                </a:lnSpc>
              </a:pPr>
              <a:r>
                <a:rPr lang="en-US" sz="3804" spc="342">
                  <a:solidFill>
                    <a:srgbClr val="D4813E"/>
                  </a:solidFill>
                  <a:latin typeface="Assistant Regular"/>
                </a:rPr>
                <a:t>YOUR PET IN YOUR POCKET</a:t>
              </a:r>
            </a:p>
          </p:txBody>
        </p:sp>
      </p:grpSp>
      <p:sp>
        <p:nvSpPr>
          <p:cNvPr name="Freeform 7" id="7"/>
          <p:cNvSpPr/>
          <p:nvPr/>
        </p:nvSpPr>
        <p:spPr>
          <a:xfrm flipH="true" flipV="false" rot="-10800000">
            <a:off x="-662519" y="4657168"/>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53844" y="7492036"/>
            <a:ext cx="4565087" cy="4498686"/>
          </a:xfrm>
          <a:custGeom>
            <a:avLst/>
            <a:gdLst/>
            <a:ahLst/>
            <a:cxnLst/>
            <a:rect r="r" b="b" t="t" l="l"/>
            <a:pathLst>
              <a:path h="4498686" w="4565087">
                <a:moveTo>
                  <a:pt x="0" y="0"/>
                </a:moveTo>
                <a:lnTo>
                  <a:pt x="4565088" y="0"/>
                </a:lnTo>
                <a:lnTo>
                  <a:pt x="4565088" y="4498686"/>
                </a:lnTo>
                <a:lnTo>
                  <a:pt x="0" y="4498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7259300" y="1002117"/>
            <a:ext cx="1691219" cy="4627715"/>
          </a:xfrm>
          <a:custGeom>
            <a:avLst/>
            <a:gdLst/>
            <a:ahLst/>
            <a:cxnLst/>
            <a:rect r="r" b="b" t="t" l="l"/>
            <a:pathLst>
              <a:path h="4627715" w="1691219">
                <a:moveTo>
                  <a:pt x="1691219" y="0"/>
                </a:moveTo>
                <a:lnTo>
                  <a:pt x="0" y="0"/>
                </a:lnTo>
                <a:lnTo>
                  <a:pt x="0" y="4627715"/>
                </a:lnTo>
                <a:lnTo>
                  <a:pt x="1691219" y="4627715"/>
                </a:lnTo>
                <a:lnTo>
                  <a:pt x="169121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197449" y="-1360712"/>
            <a:ext cx="4565087" cy="4498686"/>
          </a:xfrm>
          <a:custGeom>
            <a:avLst/>
            <a:gdLst/>
            <a:ahLst/>
            <a:cxnLst/>
            <a:rect r="r" b="b" t="t" l="l"/>
            <a:pathLst>
              <a:path h="4498686" w="4565087">
                <a:moveTo>
                  <a:pt x="0" y="0"/>
                </a:moveTo>
                <a:lnTo>
                  <a:pt x="4565087" y="0"/>
                </a:lnTo>
                <a:lnTo>
                  <a:pt x="4565087" y="4498685"/>
                </a:lnTo>
                <a:lnTo>
                  <a:pt x="0" y="44986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8524557" y="1772738"/>
            <a:ext cx="1238886" cy="1192839"/>
            <a:chOff x="0" y="0"/>
            <a:chExt cx="1651848" cy="1590452"/>
          </a:xfrm>
        </p:grpSpPr>
        <p:sp>
          <p:nvSpPr>
            <p:cNvPr name="Freeform 12" id="12"/>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14" id="14"/>
          <p:cNvSpPr/>
          <p:nvPr/>
        </p:nvSpPr>
        <p:spPr>
          <a:xfrm flipH="false" flipV="false" rot="0">
            <a:off x="8624586" y="1846741"/>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704496" y="2719322"/>
            <a:ext cx="10879008" cy="6538978"/>
          </a:xfrm>
          <a:custGeom>
            <a:avLst/>
            <a:gdLst/>
            <a:ahLst/>
            <a:cxnLst/>
            <a:rect r="r" b="b" t="t" l="l"/>
            <a:pathLst>
              <a:path h="6538978" w="10879008">
                <a:moveTo>
                  <a:pt x="0" y="0"/>
                </a:moveTo>
                <a:lnTo>
                  <a:pt x="10879008" y="0"/>
                </a:lnTo>
                <a:lnTo>
                  <a:pt x="10879008" y="6538978"/>
                </a:lnTo>
                <a:lnTo>
                  <a:pt x="0" y="6538978"/>
                </a:lnTo>
                <a:lnTo>
                  <a:pt x="0" y="0"/>
                </a:lnTo>
                <a:close/>
              </a:path>
            </a:pathLst>
          </a:custGeom>
          <a:blipFill>
            <a:blip r:embed="rId6"/>
            <a:stretch>
              <a:fillRect l="0" t="0" r="0" b="0"/>
            </a:stretch>
          </a:blipFill>
        </p:spPr>
      </p:sp>
      <p:grpSp>
        <p:nvGrpSpPr>
          <p:cNvPr name="Group 7" id="7"/>
          <p:cNvGrpSpPr/>
          <p:nvPr/>
        </p:nvGrpSpPr>
        <p:grpSpPr>
          <a:xfrm rot="0">
            <a:off x="5106516" y="3998638"/>
            <a:ext cx="1719574" cy="17195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9" id="9"/>
            <p:cNvSpPr txBox="true"/>
            <p:nvPr/>
          </p:nvSpPr>
          <p:spPr>
            <a:xfrm>
              <a:off x="127000" y="88900"/>
              <a:ext cx="558800" cy="596900"/>
            </a:xfrm>
            <a:prstGeom prst="rect">
              <a:avLst/>
            </a:prstGeom>
          </p:spPr>
          <p:txBody>
            <a:bodyPr anchor="ctr" rtlCol="false" tIns="50800" lIns="50800" bIns="50800" rIns="50800"/>
            <a:lstStyle/>
            <a:p>
              <a:pPr algn="ctr">
                <a:lnSpc>
                  <a:spcPts val="2520"/>
                </a:lnSpc>
              </a:pPr>
              <a:r>
                <a:rPr lang="en-US" sz="1800">
                  <a:solidFill>
                    <a:srgbClr val="000000"/>
                  </a:solidFill>
                  <a:latin typeface="Linux Biolinum Bold"/>
                </a:rPr>
                <a:t>Initial Provisions</a:t>
              </a:r>
            </a:p>
          </p:txBody>
        </p:sp>
      </p:grpSp>
      <p:sp>
        <p:nvSpPr>
          <p:cNvPr name="TextBox 10" id="10"/>
          <p:cNvSpPr txBox="true"/>
          <p:nvPr/>
        </p:nvSpPr>
        <p:spPr>
          <a:xfrm rot="0">
            <a:off x="1401879" y="1326090"/>
            <a:ext cx="15231799"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PRODUCTION (-1%)</a:t>
            </a:r>
          </a:p>
        </p:txBody>
      </p:sp>
      <p:sp>
        <p:nvSpPr>
          <p:cNvPr name="TextBox 11" id="11"/>
          <p:cNvSpPr txBox="true"/>
          <p:nvPr/>
        </p:nvSpPr>
        <p:spPr>
          <a:xfrm rot="0">
            <a:off x="4430018" y="9629775"/>
            <a:ext cx="9427964" cy="457836"/>
          </a:xfrm>
          <a:prstGeom prst="rect">
            <a:avLst/>
          </a:prstGeom>
        </p:spPr>
        <p:txBody>
          <a:bodyPr anchor="t" rtlCol="false" tIns="0" lIns="0" bIns="0" rIns="0">
            <a:spAutoFit/>
          </a:bodyPr>
          <a:lstStyle/>
          <a:p>
            <a:pPr algn="ctr" marL="734071" indent="-367035" lvl="1">
              <a:lnSpc>
                <a:spcPts val="3400"/>
              </a:lnSpc>
              <a:buFont typeface="Arial"/>
              <a:buChar char="•"/>
            </a:pPr>
            <a:r>
              <a:rPr lang="en-US" sz="3400">
                <a:solidFill>
                  <a:srgbClr val="91612F"/>
                </a:solidFill>
                <a:latin typeface="Linux Biolinum"/>
              </a:rPr>
              <a:t>Cost of a single unit: 6€ (cheaper provider found)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869196" y="4419596"/>
            <a:ext cx="11076247" cy="5494894"/>
          </a:xfrm>
          <a:custGeom>
            <a:avLst/>
            <a:gdLst/>
            <a:ahLst/>
            <a:cxnLst/>
            <a:rect r="r" b="b" t="t" l="l"/>
            <a:pathLst>
              <a:path h="5494894" w="11076247">
                <a:moveTo>
                  <a:pt x="0" y="0"/>
                </a:moveTo>
                <a:lnTo>
                  <a:pt x="11076247" y="0"/>
                </a:lnTo>
                <a:lnTo>
                  <a:pt x="11076247" y="5494894"/>
                </a:lnTo>
                <a:lnTo>
                  <a:pt x="0" y="5494894"/>
                </a:lnTo>
                <a:lnTo>
                  <a:pt x="0" y="0"/>
                </a:lnTo>
                <a:close/>
              </a:path>
            </a:pathLst>
          </a:custGeom>
          <a:blipFill>
            <a:blip r:embed="rId6"/>
            <a:stretch>
              <a:fillRect l="0" t="0" r="0" b="0"/>
            </a:stretch>
          </a:blipFill>
        </p:spPr>
      </p:sp>
      <p:sp>
        <p:nvSpPr>
          <p:cNvPr name="Freeform 7" id="7"/>
          <p:cNvSpPr/>
          <p:nvPr/>
        </p:nvSpPr>
        <p:spPr>
          <a:xfrm flipH="false" flipV="false" rot="0">
            <a:off x="5558449" y="1635125"/>
            <a:ext cx="7697741" cy="2784471"/>
          </a:xfrm>
          <a:custGeom>
            <a:avLst/>
            <a:gdLst/>
            <a:ahLst/>
            <a:cxnLst/>
            <a:rect r="r" b="b" t="t" l="l"/>
            <a:pathLst>
              <a:path h="2784471" w="7697741">
                <a:moveTo>
                  <a:pt x="0" y="0"/>
                </a:moveTo>
                <a:lnTo>
                  <a:pt x="7697741" y="0"/>
                </a:lnTo>
                <a:lnTo>
                  <a:pt x="7697741" y="2784471"/>
                </a:lnTo>
                <a:lnTo>
                  <a:pt x="0" y="2784471"/>
                </a:lnTo>
                <a:lnTo>
                  <a:pt x="0" y="0"/>
                </a:lnTo>
                <a:close/>
              </a:path>
            </a:pathLst>
          </a:custGeom>
          <a:blipFill>
            <a:blip r:embed="rId7"/>
            <a:stretch>
              <a:fillRect l="0" t="0" r="0" b="0"/>
            </a:stretch>
          </a:blipFill>
        </p:spPr>
      </p:sp>
      <p:sp>
        <p:nvSpPr>
          <p:cNvPr name="TextBox 8" id="8"/>
          <p:cNvSpPr txBox="true"/>
          <p:nvPr/>
        </p:nvSpPr>
        <p:spPr>
          <a:xfrm rot="0">
            <a:off x="1678273" y="555625"/>
            <a:ext cx="14931455"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MARKETING (14%)</a:t>
            </a:r>
          </a:p>
        </p:txBody>
      </p:sp>
      <p:grpSp>
        <p:nvGrpSpPr>
          <p:cNvPr name="Group 9" id="9"/>
          <p:cNvGrpSpPr/>
          <p:nvPr/>
        </p:nvGrpSpPr>
        <p:grpSpPr>
          <a:xfrm rot="0">
            <a:off x="4698662" y="3755099"/>
            <a:ext cx="1719574" cy="17195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1" id="11"/>
            <p:cNvSpPr txBox="true"/>
            <p:nvPr/>
          </p:nvSpPr>
          <p:spPr>
            <a:xfrm>
              <a:off x="127000" y="88900"/>
              <a:ext cx="558800" cy="596900"/>
            </a:xfrm>
            <a:prstGeom prst="rect">
              <a:avLst/>
            </a:prstGeom>
          </p:spPr>
          <p:txBody>
            <a:bodyPr anchor="ctr" rtlCol="false" tIns="50800" lIns="50800" bIns="50800" rIns="50800"/>
            <a:lstStyle/>
            <a:p>
              <a:pPr algn="ctr">
                <a:lnSpc>
                  <a:spcPts val="2520"/>
                </a:lnSpc>
              </a:pPr>
              <a:r>
                <a:rPr lang="en-US" sz="1800">
                  <a:solidFill>
                    <a:srgbClr val="000000"/>
                  </a:solidFill>
                  <a:latin typeface="Linux Biolinum Bold"/>
                </a:rPr>
                <a:t>Initial Campaign</a:t>
              </a:r>
            </a:p>
          </p:txBody>
        </p:sp>
      </p:grpSp>
      <p:grpSp>
        <p:nvGrpSpPr>
          <p:cNvPr name="Group 12" id="12"/>
          <p:cNvGrpSpPr/>
          <p:nvPr/>
        </p:nvGrpSpPr>
        <p:grpSpPr>
          <a:xfrm rot="0">
            <a:off x="7546196" y="5008200"/>
            <a:ext cx="1597804" cy="15978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4" id="14"/>
            <p:cNvSpPr txBox="true"/>
            <p:nvPr/>
          </p:nvSpPr>
          <p:spPr>
            <a:xfrm>
              <a:off x="127000" y="88900"/>
              <a:ext cx="558800" cy="596900"/>
            </a:xfrm>
            <a:prstGeom prst="rect">
              <a:avLst/>
            </a:prstGeom>
          </p:spPr>
          <p:txBody>
            <a:bodyPr anchor="ctr" rtlCol="false" tIns="50800" lIns="50800" bIns="50800" rIns="50800"/>
            <a:lstStyle/>
            <a:p>
              <a:pPr algn="ctr">
                <a:lnSpc>
                  <a:spcPts val="1960"/>
                </a:lnSpc>
              </a:pPr>
              <a:r>
                <a:rPr lang="en-US" sz="1400">
                  <a:solidFill>
                    <a:srgbClr val="000000"/>
                  </a:solidFill>
                  <a:latin typeface="Linux Biolinum"/>
                </a:rPr>
                <a:t>1st Anniversary update campaign</a:t>
              </a:r>
            </a:p>
          </p:txBody>
        </p:sp>
      </p:grpSp>
      <p:grpSp>
        <p:nvGrpSpPr>
          <p:cNvPr name="Group 15" id="15"/>
          <p:cNvGrpSpPr/>
          <p:nvPr/>
        </p:nvGrpSpPr>
        <p:grpSpPr>
          <a:xfrm rot="0">
            <a:off x="10267950" y="4954081"/>
            <a:ext cx="1597804" cy="159780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17" id="17"/>
            <p:cNvSpPr txBox="true"/>
            <p:nvPr/>
          </p:nvSpPr>
          <p:spPr>
            <a:xfrm>
              <a:off x="127000" y="88900"/>
              <a:ext cx="558800" cy="596900"/>
            </a:xfrm>
            <a:prstGeom prst="rect">
              <a:avLst/>
            </a:prstGeom>
          </p:spPr>
          <p:txBody>
            <a:bodyPr anchor="ctr" rtlCol="false" tIns="50800" lIns="50800" bIns="50800" rIns="50800"/>
            <a:lstStyle/>
            <a:p>
              <a:pPr algn="ctr">
                <a:lnSpc>
                  <a:spcPts val="1960"/>
                </a:lnSpc>
              </a:pPr>
              <a:r>
                <a:rPr lang="en-US" sz="1400">
                  <a:solidFill>
                    <a:srgbClr val="000000"/>
                  </a:solidFill>
                  <a:latin typeface="Linux Biolinum"/>
                </a:rPr>
                <a:t>2nd Anniversary update campaign</a:t>
              </a:r>
            </a:p>
          </p:txBody>
        </p:sp>
      </p:grpSp>
      <p:grpSp>
        <p:nvGrpSpPr>
          <p:cNvPr name="Group 18" id="18"/>
          <p:cNvGrpSpPr/>
          <p:nvPr/>
        </p:nvGrpSpPr>
        <p:grpSpPr>
          <a:xfrm rot="0">
            <a:off x="12921161" y="4872901"/>
            <a:ext cx="1597804" cy="159780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C46E28"/>
            </a:solidFill>
          </p:spPr>
        </p:sp>
        <p:sp>
          <p:nvSpPr>
            <p:cNvPr name="TextBox 20" id="20"/>
            <p:cNvSpPr txBox="true"/>
            <p:nvPr/>
          </p:nvSpPr>
          <p:spPr>
            <a:xfrm>
              <a:off x="127000" y="88900"/>
              <a:ext cx="558800" cy="596900"/>
            </a:xfrm>
            <a:prstGeom prst="rect">
              <a:avLst/>
            </a:prstGeom>
          </p:spPr>
          <p:txBody>
            <a:bodyPr anchor="ctr" rtlCol="false" tIns="50800" lIns="50800" bIns="50800" rIns="50800"/>
            <a:lstStyle/>
            <a:p>
              <a:pPr algn="ctr">
                <a:lnSpc>
                  <a:spcPts val="1960"/>
                </a:lnSpc>
              </a:pPr>
              <a:r>
                <a:rPr lang="en-US" sz="1400">
                  <a:solidFill>
                    <a:srgbClr val="000000"/>
                  </a:solidFill>
                  <a:latin typeface="Linux Biolinum"/>
                </a:rPr>
                <a:t>3rd Anniversary update campaign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82678" y="1851605"/>
            <a:ext cx="12322643" cy="7406695"/>
          </a:xfrm>
          <a:custGeom>
            <a:avLst/>
            <a:gdLst/>
            <a:ahLst/>
            <a:cxnLst/>
            <a:rect r="r" b="b" t="t" l="l"/>
            <a:pathLst>
              <a:path h="7406695" w="12322643">
                <a:moveTo>
                  <a:pt x="0" y="0"/>
                </a:moveTo>
                <a:lnTo>
                  <a:pt x="12322644" y="0"/>
                </a:lnTo>
                <a:lnTo>
                  <a:pt x="12322644" y="7406695"/>
                </a:lnTo>
                <a:lnTo>
                  <a:pt x="0" y="7406695"/>
                </a:lnTo>
                <a:lnTo>
                  <a:pt x="0" y="0"/>
                </a:lnTo>
                <a:close/>
              </a:path>
            </a:pathLst>
          </a:custGeom>
          <a:blipFill>
            <a:blip r:embed="rId6"/>
            <a:stretch>
              <a:fillRect l="0" t="0" r="0" b="0"/>
            </a:stretch>
          </a:blipFill>
        </p:spPr>
      </p:sp>
      <p:sp>
        <p:nvSpPr>
          <p:cNvPr name="Freeform 7" id="7"/>
          <p:cNvSpPr/>
          <p:nvPr/>
        </p:nvSpPr>
        <p:spPr>
          <a:xfrm flipH="false" flipV="false" rot="0">
            <a:off x="0" y="4304656"/>
            <a:ext cx="2982558" cy="1677689"/>
          </a:xfrm>
          <a:custGeom>
            <a:avLst/>
            <a:gdLst/>
            <a:ahLst/>
            <a:cxnLst/>
            <a:rect r="r" b="b" t="t" l="l"/>
            <a:pathLst>
              <a:path h="1677689" w="2982558">
                <a:moveTo>
                  <a:pt x="0" y="0"/>
                </a:moveTo>
                <a:lnTo>
                  <a:pt x="2982558" y="0"/>
                </a:lnTo>
                <a:lnTo>
                  <a:pt x="2982558" y="1677688"/>
                </a:lnTo>
                <a:lnTo>
                  <a:pt x="0" y="1677688"/>
                </a:lnTo>
                <a:lnTo>
                  <a:pt x="0" y="0"/>
                </a:lnTo>
                <a:close/>
              </a:path>
            </a:pathLst>
          </a:custGeom>
          <a:blipFill>
            <a:blip r:embed="rId7"/>
            <a:stretch>
              <a:fillRect l="0" t="0" r="0" b="0"/>
            </a:stretch>
          </a:blipFill>
        </p:spPr>
      </p:sp>
      <p:sp>
        <p:nvSpPr>
          <p:cNvPr name="Freeform 8" id="8"/>
          <p:cNvSpPr/>
          <p:nvPr/>
        </p:nvSpPr>
        <p:spPr>
          <a:xfrm flipH="false" flipV="false" rot="0">
            <a:off x="15902331" y="4304656"/>
            <a:ext cx="1573449" cy="1677689"/>
          </a:xfrm>
          <a:custGeom>
            <a:avLst/>
            <a:gdLst/>
            <a:ahLst/>
            <a:cxnLst/>
            <a:rect r="r" b="b" t="t" l="l"/>
            <a:pathLst>
              <a:path h="1677689" w="1573449">
                <a:moveTo>
                  <a:pt x="0" y="0"/>
                </a:moveTo>
                <a:lnTo>
                  <a:pt x="1573448" y="0"/>
                </a:lnTo>
                <a:lnTo>
                  <a:pt x="1573448" y="1677688"/>
                </a:lnTo>
                <a:lnTo>
                  <a:pt x="0" y="1677688"/>
                </a:lnTo>
                <a:lnTo>
                  <a:pt x="0" y="0"/>
                </a:lnTo>
                <a:close/>
              </a:path>
            </a:pathLst>
          </a:custGeom>
          <a:blipFill>
            <a:blip r:embed="rId8"/>
            <a:stretch>
              <a:fillRect l="0" t="0" r="0" b="0"/>
            </a:stretch>
          </a:blipFill>
        </p:spPr>
      </p:sp>
      <p:sp>
        <p:nvSpPr>
          <p:cNvPr name="TextBox 9" id="9"/>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DISTRIBUTORS</a:t>
            </a:r>
          </a:p>
        </p:txBody>
      </p:sp>
      <p:sp>
        <p:nvSpPr>
          <p:cNvPr name="TextBox 10" id="10"/>
          <p:cNvSpPr txBox="true"/>
          <p:nvPr/>
        </p:nvSpPr>
        <p:spPr>
          <a:xfrm rot="0">
            <a:off x="1169488" y="9534525"/>
            <a:ext cx="15544007" cy="457836"/>
          </a:xfrm>
          <a:prstGeom prst="rect">
            <a:avLst/>
          </a:prstGeom>
        </p:spPr>
        <p:txBody>
          <a:bodyPr anchor="t" rtlCol="false" tIns="0" lIns="0" bIns="0" rIns="0">
            <a:spAutoFit/>
          </a:bodyPr>
          <a:lstStyle/>
          <a:p>
            <a:pPr algn="ctr" marL="734071" indent="-367035" lvl="1">
              <a:lnSpc>
                <a:spcPts val="3400"/>
              </a:lnSpc>
              <a:buFont typeface="Arial"/>
              <a:buChar char="•"/>
            </a:pPr>
            <a:r>
              <a:rPr lang="en-US" sz="3400">
                <a:solidFill>
                  <a:srgbClr val="91612F"/>
                </a:solidFill>
                <a:latin typeface="Linux Biolinum Bold"/>
              </a:rPr>
              <a:t>15% of subscriptions and products sales</a:t>
            </a:r>
            <a:r>
              <a:rPr lang="en-US" sz="3400">
                <a:solidFill>
                  <a:srgbClr val="91612F"/>
                </a:solidFill>
                <a:latin typeface="Linux Biolinum"/>
              </a:rPr>
              <a:t> through both App Store and Play Store.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09619" y="7550402"/>
            <a:ext cx="3474103" cy="776564"/>
          </a:xfrm>
          <a:custGeom>
            <a:avLst/>
            <a:gdLst/>
            <a:ahLst/>
            <a:cxnLst/>
            <a:rect r="r" b="b" t="t" l="l"/>
            <a:pathLst>
              <a:path h="776564" w="3474103">
                <a:moveTo>
                  <a:pt x="0" y="0"/>
                </a:moveTo>
                <a:lnTo>
                  <a:pt x="3474103" y="0"/>
                </a:lnTo>
                <a:lnTo>
                  <a:pt x="3474103" y="776564"/>
                </a:lnTo>
                <a:lnTo>
                  <a:pt x="0" y="776564"/>
                </a:lnTo>
                <a:lnTo>
                  <a:pt x="0" y="0"/>
                </a:lnTo>
                <a:close/>
              </a:path>
            </a:pathLst>
          </a:custGeom>
          <a:blipFill>
            <a:blip r:embed="rId6"/>
            <a:stretch>
              <a:fillRect l="0" t="0" r="0" b="0"/>
            </a:stretch>
          </a:blipFill>
        </p:spPr>
      </p:sp>
      <p:sp>
        <p:nvSpPr>
          <p:cNvPr name="Freeform 7" id="7"/>
          <p:cNvSpPr/>
          <p:nvPr/>
        </p:nvSpPr>
        <p:spPr>
          <a:xfrm flipH="false" flipV="false" rot="0">
            <a:off x="12447427" y="5082599"/>
            <a:ext cx="4811873" cy="4034956"/>
          </a:xfrm>
          <a:custGeom>
            <a:avLst/>
            <a:gdLst/>
            <a:ahLst/>
            <a:cxnLst/>
            <a:rect r="r" b="b" t="t" l="l"/>
            <a:pathLst>
              <a:path h="4034956" w="4811873">
                <a:moveTo>
                  <a:pt x="0" y="0"/>
                </a:moveTo>
                <a:lnTo>
                  <a:pt x="4811873" y="0"/>
                </a:lnTo>
                <a:lnTo>
                  <a:pt x="4811873" y="4034956"/>
                </a:lnTo>
                <a:lnTo>
                  <a:pt x="0" y="4034956"/>
                </a:lnTo>
                <a:lnTo>
                  <a:pt x="0" y="0"/>
                </a:lnTo>
                <a:close/>
              </a:path>
            </a:pathLst>
          </a:custGeom>
          <a:blipFill>
            <a:blip r:embed="rId7"/>
            <a:stretch>
              <a:fillRect l="0" t="0" r="0" b="0"/>
            </a:stretch>
          </a:blipFill>
        </p:spPr>
      </p:sp>
      <p:sp>
        <p:nvSpPr>
          <p:cNvPr name="Freeform 8" id="8"/>
          <p:cNvSpPr/>
          <p:nvPr/>
        </p:nvSpPr>
        <p:spPr>
          <a:xfrm flipH="false" flipV="false" rot="0">
            <a:off x="12447427" y="3742651"/>
            <a:ext cx="4811873" cy="1128711"/>
          </a:xfrm>
          <a:custGeom>
            <a:avLst/>
            <a:gdLst/>
            <a:ahLst/>
            <a:cxnLst/>
            <a:rect r="r" b="b" t="t" l="l"/>
            <a:pathLst>
              <a:path h="1128711" w="4811873">
                <a:moveTo>
                  <a:pt x="0" y="0"/>
                </a:moveTo>
                <a:lnTo>
                  <a:pt x="4811873" y="0"/>
                </a:lnTo>
                <a:lnTo>
                  <a:pt x="4811873" y="1128711"/>
                </a:lnTo>
                <a:lnTo>
                  <a:pt x="0" y="1128711"/>
                </a:lnTo>
                <a:lnTo>
                  <a:pt x="0" y="0"/>
                </a:lnTo>
                <a:close/>
              </a:path>
            </a:pathLst>
          </a:custGeom>
          <a:blipFill>
            <a:blip r:embed="rId8"/>
            <a:stretch>
              <a:fillRect l="0" t="0" r="0" b="0"/>
            </a:stretch>
          </a:blipFill>
        </p:spPr>
      </p:sp>
      <p:sp>
        <p:nvSpPr>
          <p:cNvPr name="Freeform 9" id="9"/>
          <p:cNvSpPr/>
          <p:nvPr/>
        </p:nvSpPr>
        <p:spPr>
          <a:xfrm flipH="false" flipV="false" rot="0">
            <a:off x="1577275" y="2766999"/>
            <a:ext cx="10565527" cy="6350556"/>
          </a:xfrm>
          <a:custGeom>
            <a:avLst/>
            <a:gdLst/>
            <a:ahLst/>
            <a:cxnLst/>
            <a:rect r="r" b="b" t="t" l="l"/>
            <a:pathLst>
              <a:path h="6350556" w="10565527">
                <a:moveTo>
                  <a:pt x="0" y="0"/>
                </a:moveTo>
                <a:lnTo>
                  <a:pt x="10565527" y="0"/>
                </a:lnTo>
                <a:lnTo>
                  <a:pt x="10565527" y="6350556"/>
                </a:lnTo>
                <a:lnTo>
                  <a:pt x="0" y="6350556"/>
                </a:lnTo>
                <a:lnTo>
                  <a:pt x="0" y="0"/>
                </a:lnTo>
                <a:close/>
              </a:path>
            </a:pathLst>
          </a:custGeom>
          <a:blipFill>
            <a:blip r:embed="rId9"/>
            <a:stretch>
              <a:fillRect l="0" t="0" r="0" b="0"/>
            </a:stretch>
          </a:blipFill>
        </p:spPr>
      </p:sp>
      <p:sp>
        <p:nvSpPr>
          <p:cNvPr name="TextBox 10" id="10"/>
          <p:cNvSpPr txBox="true"/>
          <p:nvPr/>
        </p:nvSpPr>
        <p:spPr>
          <a:xfrm rot="0">
            <a:off x="2096098" y="1326090"/>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SERVERS (2%)</a:t>
            </a:r>
          </a:p>
        </p:txBody>
      </p:sp>
      <p:sp>
        <p:nvSpPr>
          <p:cNvPr name="TextBox 11" id="11"/>
          <p:cNvSpPr txBox="true"/>
          <p:nvPr/>
        </p:nvSpPr>
        <p:spPr>
          <a:xfrm rot="0">
            <a:off x="12447427" y="2571726"/>
            <a:ext cx="4811873" cy="835588"/>
          </a:xfrm>
          <a:prstGeom prst="rect">
            <a:avLst/>
          </a:prstGeom>
        </p:spPr>
        <p:txBody>
          <a:bodyPr anchor="t" rtlCol="false" tIns="0" lIns="0" bIns="0" rIns="0">
            <a:spAutoFit/>
          </a:bodyPr>
          <a:lstStyle/>
          <a:p>
            <a:pPr algn="ctr">
              <a:lnSpc>
                <a:spcPts val="3174"/>
              </a:lnSpc>
              <a:spcBef>
                <a:spcPct val="0"/>
              </a:spcBef>
            </a:pPr>
            <a:r>
              <a:rPr lang="en-US" sz="3174">
                <a:solidFill>
                  <a:srgbClr val="91612F"/>
                </a:solidFill>
                <a:latin typeface="Linux Biolinum"/>
              </a:rPr>
              <a:t>*Includes web domain expenses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09619" y="7550402"/>
            <a:ext cx="3474103" cy="776564"/>
          </a:xfrm>
          <a:custGeom>
            <a:avLst/>
            <a:gdLst/>
            <a:ahLst/>
            <a:cxnLst/>
            <a:rect r="r" b="b" t="t" l="l"/>
            <a:pathLst>
              <a:path h="776564" w="3474103">
                <a:moveTo>
                  <a:pt x="0" y="0"/>
                </a:moveTo>
                <a:lnTo>
                  <a:pt x="3474103" y="0"/>
                </a:lnTo>
                <a:lnTo>
                  <a:pt x="3474103" y="776564"/>
                </a:lnTo>
                <a:lnTo>
                  <a:pt x="0" y="776564"/>
                </a:lnTo>
                <a:lnTo>
                  <a:pt x="0" y="0"/>
                </a:lnTo>
                <a:close/>
              </a:path>
            </a:pathLst>
          </a:custGeom>
          <a:blipFill>
            <a:blip r:embed="rId6"/>
            <a:stretch>
              <a:fillRect l="0" t="0" r="0" b="0"/>
            </a:stretch>
          </a:blipFill>
        </p:spPr>
      </p:sp>
      <p:sp>
        <p:nvSpPr>
          <p:cNvPr name="Freeform 7" id="7"/>
          <p:cNvSpPr/>
          <p:nvPr/>
        </p:nvSpPr>
        <p:spPr>
          <a:xfrm flipH="false" flipV="false" rot="0">
            <a:off x="5865561" y="2782281"/>
            <a:ext cx="2945392" cy="5916734"/>
          </a:xfrm>
          <a:custGeom>
            <a:avLst/>
            <a:gdLst/>
            <a:ahLst/>
            <a:cxnLst/>
            <a:rect r="r" b="b" t="t" l="l"/>
            <a:pathLst>
              <a:path h="5916734" w="2945392">
                <a:moveTo>
                  <a:pt x="0" y="0"/>
                </a:moveTo>
                <a:lnTo>
                  <a:pt x="2945392" y="0"/>
                </a:lnTo>
                <a:lnTo>
                  <a:pt x="2945392" y="5916734"/>
                </a:lnTo>
                <a:lnTo>
                  <a:pt x="0" y="5916734"/>
                </a:lnTo>
                <a:lnTo>
                  <a:pt x="0" y="0"/>
                </a:lnTo>
                <a:close/>
              </a:path>
            </a:pathLst>
          </a:custGeom>
          <a:blipFill>
            <a:blip r:embed="rId7"/>
            <a:stretch>
              <a:fillRect l="0" t="0" r="0" b="0"/>
            </a:stretch>
          </a:blipFill>
        </p:spPr>
      </p:sp>
      <p:sp>
        <p:nvSpPr>
          <p:cNvPr name="Freeform 8" id="8"/>
          <p:cNvSpPr/>
          <p:nvPr/>
        </p:nvSpPr>
        <p:spPr>
          <a:xfrm flipH="false" flipV="false" rot="0">
            <a:off x="9933733" y="2793921"/>
            <a:ext cx="5495559" cy="4756481"/>
          </a:xfrm>
          <a:custGeom>
            <a:avLst/>
            <a:gdLst/>
            <a:ahLst/>
            <a:cxnLst/>
            <a:rect r="r" b="b" t="t" l="l"/>
            <a:pathLst>
              <a:path h="4756481" w="5495559">
                <a:moveTo>
                  <a:pt x="0" y="0"/>
                </a:moveTo>
                <a:lnTo>
                  <a:pt x="5495560" y="0"/>
                </a:lnTo>
                <a:lnTo>
                  <a:pt x="5495560" y="4756481"/>
                </a:lnTo>
                <a:lnTo>
                  <a:pt x="0" y="4756481"/>
                </a:lnTo>
                <a:lnTo>
                  <a:pt x="0" y="0"/>
                </a:lnTo>
                <a:close/>
              </a:path>
            </a:pathLst>
          </a:custGeom>
          <a:blipFill>
            <a:blip r:embed="rId8"/>
            <a:stretch>
              <a:fillRect l="0" t="-44359" r="0" b="0"/>
            </a:stretch>
          </a:blipFill>
        </p:spPr>
      </p:sp>
      <p:sp>
        <p:nvSpPr>
          <p:cNvPr name="TextBox 9" id="9"/>
          <p:cNvSpPr txBox="true"/>
          <p:nvPr/>
        </p:nvSpPr>
        <p:spPr>
          <a:xfrm rot="0">
            <a:off x="1717433" y="1326090"/>
            <a:ext cx="14904338"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COWORKING (2%)</a:t>
            </a:r>
          </a:p>
        </p:txBody>
      </p:sp>
      <p:sp>
        <p:nvSpPr>
          <p:cNvPr name="TextBox 10" id="10"/>
          <p:cNvSpPr txBox="true"/>
          <p:nvPr/>
        </p:nvSpPr>
        <p:spPr>
          <a:xfrm rot="0">
            <a:off x="1243504" y="3232407"/>
            <a:ext cx="4433717" cy="4902200"/>
          </a:xfrm>
          <a:prstGeom prst="rect">
            <a:avLst/>
          </a:prstGeom>
        </p:spPr>
        <p:txBody>
          <a:bodyPr anchor="t" rtlCol="false" tIns="0" lIns="0" bIns="0" rIns="0">
            <a:spAutoFit/>
          </a:bodyPr>
          <a:lstStyle/>
          <a:p>
            <a:pPr algn="ctr">
              <a:lnSpc>
                <a:spcPts val="5499"/>
              </a:lnSpc>
            </a:pPr>
            <a:r>
              <a:rPr lang="en-US" sz="5499">
                <a:solidFill>
                  <a:srgbClr val="91612F"/>
                </a:solidFill>
                <a:latin typeface="Linux Biolinum"/>
              </a:rPr>
              <a:t>BETAHAUS, FROM MONTH 2 &gt;</a:t>
            </a:r>
          </a:p>
          <a:p>
            <a:pPr algn="ctr">
              <a:lnSpc>
                <a:spcPts val="5499"/>
              </a:lnSpc>
            </a:pPr>
          </a:p>
          <a:p>
            <a:pPr algn="ctr">
              <a:lnSpc>
                <a:spcPts val="5499"/>
              </a:lnSpc>
            </a:pPr>
          </a:p>
          <a:p>
            <a:pPr algn="ctr">
              <a:lnSpc>
                <a:spcPts val="5499"/>
              </a:lnSpc>
            </a:pPr>
          </a:p>
          <a:p>
            <a:pPr algn="ctr">
              <a:lnSpc>
                <a:spcPts val="5499"/>
              </a:lnSpc>
              <a:spcBef>
                <a:spcPct val="0"/>
              </a:spcBef>
            </a:pPr>
            <a:r>
              <a:rPr lang="en-US" sz="5499">
                <a:solidFill>
                  <a:srgbClr val="91612F"/>
                </a:solidFill>
                <a:latin typeface="Linux Biolinum"/>
              </a:rPr>
              <a:t>4.800€/month</a:t>
            </a:r>
          </a:p>
        </p:txBody>
      </p:sp>
      <p:sp>
        <p:nvSpPr>
          <p:cNvPr name="TextBox 11" id="11"/>
          <p:cNvSpPr txBox="true"/>
          <p:nvPr/>
        </p:nvSpPr>
        <p:spPr>
          <a:xfrm rot="0">
            <a:off x="5034581" y="6028849"/>
            <a:ext cx="642640" cy="730250"/>
          </a:xfrm>
          <a:prstGeom prst="rect">
            <a:avLst/>
          </a:prstGeom>
        </p:spPr>
        <p:txBody>
          <a:bodyPr anchor="t" rtlCol="false" tIns="0" lIns="0" bIns="0" rIns="0">
            <a:spAutoFit/>
          </a:bodyPr>
          <a:lstStyle/>
          <a:p>
            <a:pPr algn="ctr">
              <a:lnSpc>
                <a:spcPts val="5499"/>
              </a:lnSpc>
              <a:spcBef>
                <a:spcPct val="0"/>
              </a:spcBef>
            </a:pPr>
            <a:r>
              <a:rPr lang="en-US" sz="5499">
                <a:solidFill>
                  <a:srgbClr val="91612F"/>
                </a:solidFill>
                <a:latin typeface="Linux Biolinum"/>
              </a:rPr>
              <a:t>2x</a:t>
            </a:r>
          </a:p>
        </p:txBody>
      </p:sp>
      <p:sp>
        <p:nvSpPr>
          <p:cNvPr name="TextBox 12" id="12"/>
          <p:cNvSpPr txBox="true"/>
          <p:nvPr/>
        </p:nvSpPr>
        <p:spPr>
          <a:xfrm rot="0">
            <a:off x="9144000" y="7750324"/>
            <a:ext cx="7477771" cy="948691"/>
          </a:xfrm>
          <a:prstGeom prst="rect">
            <a:avLst/>
          </a:prstGeom>
        </p:spPr>
        <p:txBody>
          <a:bodyPr anchor="t" rtlCol="false" tIns="0" lIns="0" bIns="0" rIns="0">
            <a:spAutoFit/>
          </a:bodyPr>
          <a:lstStyle/>
          <a:p>
            <a:pPr algn="just">
              <a:lnSpc>
                <a:spcPts val="3600"/>
              </a:lnSpc>
              <a:spcBef>
                <a:spcPct val="0"/>
              </a:spcBef>
            </a:pPr>
            <a:r>
              <a:rPr lang="en-US" sz="3600">
                <a:solidFill>
                  <a:srgbClr val="91612F"/>
                </a:solidFill>
                <a:latin typeface="Linux Biolinum"/>
              </a:rPr>
              <a:t>*We avoid other expenses such as light, water, maintenance...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77275" y="1871014"/>
            <a:ext cx="11537937" cy="7042438"/>
          </a:xfrm>
          <a:custGeom>
            <a:avLst/>
            <a:gdLst/>
            <a:ahLst/>
            <a:cxnLst/>
            <a:rect r="r" b="b" t="t" l="l"/>
            <a:pathLst>
              <a:path h="7042438" w="11537937">
                <a:moveTo>
                  <a:pt x="0" y="0"/>
                </a:moveTo>
                <a:lnTo>
                  <a:pt x="11537937" y="0"/>
                </a:lnTo>
                <a:lnTo>
                  <a:pt x="11537937" y="7042438"/>
                </a:lnTo>
                <a:lnTo>
                  <a:pt x="0" y="7042438"/>
                </a:lnTo>
                <a:lnTo>
                  <a:pt x="0" y="0"/>
                </a:lnTo>
                <a:close/>
              </a:path>
            </a:pathLst>
          </a:custGeom>
          <a:blipFill>
            <a:blip r:embed="rId6"/>
            <a:stretch>
              <a:fillRect l="0" t="0" r="0" b="0"/>
            </a:stretch>
          </a:blipFill>
        </p:spPr>
      </p:sp>
      <p:sp>
        <p:nvSpPr>
          <p:cNvPr name="TextBox 7" id="7"/>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TAXES (46%)</a:t>
            </a:r>
          </a:p>
        </p:txBody>
      </p:sp>
      <p:sp>
        <p:nvSpPr>
          <p:cNvPr name="TextBox 8" id="8"/>
          <p:cNvSpPr txBox="true"/>
          <p:nvPr/>
        </p:nvSpPr>
        <p:spPr>
          <a:xfrm rot="0">
            <a:off x="13600854" y="2645858"/>
            <a:ext cx="3926153" cy="5597525"/>
          </a:xfrm>
          <a:prstGeom prst="rect">
            <a:avLst/>
          </a:prstGeom>
        </p:spPr>
        <p:txBody>
          <a:bodyPr anchor="t" rtlCol="false" tIns="0" lIns="0" bIns="0" rIns="0">
            <a:spAutoFit/>
          </a:bodyPr>
          <a:lstStyle/>
          <a:p>
            <a:pPr algn="just">
              <a:lnSpc>
                <a:spcPts val="5499"/>
              </a:lnSpc>
              <a:spcBef>
                <a:spcPct val="0"/>
              </a:spcBef>
            </a:pPr>
            <a:r>
              <a:rPr lang="en-US" sz="5499">
                <a:solidFill>
                  <a:srgbClr val="91612F"/>
                </a:solidFill>
                <a:latin typeface="Linux Biolinum"/>
              </a:rPr>
              <a:t>Although this taxes are generated during the whole year, we pay at the first month of next year.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84574" y="1869295"/>
            <a:ext cx="12910500" cy="7760035"/>
          </a:xfrm>
          <a:custGeom>
            <a:avLst/>
            <a:gdLst/>
            <a:ahLst/>
            <a:cxnLst/>
            <a:rect r="r" b="b" t="t" l="l"/>
            <a:pathLst>
              <a:path h="7760035" w="12910500">
                <a:moveTo>
                  <a:pt x="0" y="0"/>
                </a:moveTo>
                <a:lnTo>
                  <a:pt x="12910500" y="0"/>
                </a:lnTo>
                <a:lnTo>
                  <a:pt x="12910500" y="7760034"/>
                </a:lnTo>
                <a:lnTo>
                  <a:pt x="0" y="7760034"/>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 - Monthly Income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60431" y="2157047"/>
            <a:ext cx="12967139" cy="7389005"/>
          </a:xfrm>
          <a:custGeom>
            <a:avLst/>
            <a:gdLst/>
            <a:ahLst/>
            <a:cxnLst/>
            <a:rect r="r" b="b" t="t" l="l"/>
            <a:pathLst>
              <a:path h="7389005" w="12967139">
                <a:moveTo>
                  <a:pt x="0" y="0"/>
                </a:moveTo>
                <a:lnTo>
                  <a:pt x="12967138" y="0"/>
                </a:lnTo>
                <a:lnTo>
                  <a:pt x="12967138" y="7389005"/>
                </a:lnTo>
                <a:lnTo>
                  <a:pt x="0" y="7389005"/>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 Total loss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67202" y="2164000"/>
            <a:ext cx="14153595" cy="7094300"/>
          </a:xfrm>
          <a:custGeom>
            <a:avLst/>
            <a:gdLst/>
            <a:ahLst/>
            <a:cxnLst/>
            <a:rect r="r" b="b" t="t" l="l"/>
            <a:pathLst>
              <a:path h="7094300" w="14153595">
                <a:moveTo>
                  <a:pt x="0" y="0"/>
                </a:moveTo>
                <a:lnTo>
                  <a:pt x="14153596" y="0"/>
                </a:lnTo>
                <a:lnTo>
                  <a:pt x="14153596" y="7094300"/>
                </a:lnTo>
                <a:lnTo>
                  <a:pt x="0" y="7094300"/>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 Monthly loss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00598" y="1869295"/>
            <a:ext cx="13686804" cy="8226643"/>
          </a:xfrm>
          <a:custGeom>
            <a:avLst/>
            <a:gdLst/>
            <a:ahLst/>
            <a:cxnLst/>
            <a:rect r="r" b="b" t="t" l="l"/>
            <a:pathLst>
              <a:path h="8226643" w="13686804">
                <a:moveTo>
                  <a:pt x="0" y="0"/>
                </a:moveTo>
                <a:lnTo>
                  <a:pt x="13686804" y="0"/>
                </a:lnTo>
                <a:lnTo>
                  <a:pt x="13686804" y="8226643"/>
                </a:lnTo>
                <a:lnTo>
                  <a:pt x="0" y="8226643"/>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64891" y="7925998"/>
            <a:ext cx="3508266" cy="3457236"/>
          </a:xfrm>
          <a:custGeom>
            <a:avLst/>
            <a:gdLst/>
            <a:ahLst/>
            <a:cxnLst/>
            <a:rect r="r" b="b" t="t" l="l"/>
            <a:pathLst>
              <a:path h="3457236" w="3508266">
                <a:moveTo>
                  <a:pt x="0" y="0"/>
                </a:moveTo>
                <a:lnTo>
                  <a:pt x="3508266" y="0"/>
                </a:lnTo>
                <a:lnTo>
                  <a:pt x="3508266" y="3457237"/>
                </a:lnTo>
                <a:lnTo>
                  <a:pt x="0" y="3457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3217" y="2429653"/>
            <a:ext cx="12861567"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Our team</a:t>
            </a:r>
          </a:p>
        </p:txBody>
      </p:sp>
      <p:grpSp>
        <p:nvGrpSpPr>
          <p:cNvPr name="Group 7" id="7"/>
          <p:cNvGrpSpPr/>
          <p:nvPr/>
        </p:nvGrpSpPr>
        <p:grpSpPr>
          <a:xfrm rot="0">
            <a:off x="2220708" y="6314545"/>
            <a:ext cx="3306074" cy="1284079"/>
            <a:chOff x="0" y="0"/>
            <a:chExt cx="4408098" cy="1712105"/>
          </a:xfrm>
        </p:grpSpPr>
        <p:sp>
          <p:nvSpPr>
            <p:cNvPr name="TextBox 8" id="8"/>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9" id="9"/>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10" id="10"/>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1" id="11"/>
          <p:cNvSpPr/>
          <p:nvPr/>
        </p:nvSpPr>
        <p:spPr>
          <a:xfrm flipH="true" flipV="false" rot="5400000">
            <a:off x="2619493"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220708"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David Pérez</a:t>
            </a:r>
          </a:p>
        </p:txBody>
      </p:sp>
      <p:grpSp>
        <p:nvGrpSpPr>
          <p:cNvPr name="Group 13" id="13"/>
          <p:cNvGrpSpPr/>
          <p:nvPr/>
        </p:nvGrpSpPr>
        <p:grpSpPr>
          <a:xfrm rot="0">
            <a:off x="5803152" y="6314545"/>
            <a:ext cx="3306074" cy="1284079"/>
            <a:chOff x="0" y="0"/>
            <a:chExt cx="4408098" cy="1712105"/>
          </a:xfrm>
        </p:grpSpPr>
        <p:sp>
          <p:nvSpPr>
            <p:cNvPr name="TextBox 14" id="14"/>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CFO</a:t>
              </a:r>
            </a:p>
          </p:txBody>
        </p:sp>
        <p:sp>
          <p:nvSpPr>
            <p:cNvPr name="TextBox 15" id="15"/>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Computer Engineer</a:t>
              </a:r>
            </a:p>
          </p:txBody>
        </p:sp>
        <p:sp>
          <p:nvSpPr>
            <p:cNvPr name="TextBox 16" id="16"/>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17" id="17"/>
          <p:cNvSpPr/>
          <p:nvPr/>
        </p:nvSpPr>
        <p:spPr>
          <a:xfrm flipH="true" flipV="false" rot="5400000">
            <a:off x="6201937"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803152" y="4805074"/>
            <a:ext cx="3340848"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Federico</a:t>
            </a:r>
          </a:p>
          <a:p>
            <a:pPr>
              <a:lnSpc>
                <a:spcPts val="5499"/>
              </a:lnSpc>
            </a:pPr>
            <a:r>
              <a:rPr lang="en-US" sz="5499">
                <a:solidFill>
                  <a:srgbClr val="91612F"/>
                </a:solidFill>
                <a:latin typeface="Linux Biolinum"/>
              </a:rPr>
              <a:t>Falcone</a:t>
            </a:r>
          </a:p>
        </p:txBody>
      </p:sp>
      <p:grpSp>
        <p:nvGrpSpPr>
          <p:cNvPr name="Group 19" id="19"/>
          <p:cNvGrpSpPr/>
          <p:nvPr/>
        </p:nvGrpSpPr>
        <p:grpSpPr>
          <a:xfrm rot="0">
            <a:off x="9382125" y="6314545"/>
            <a:ext cx="3306074" cy="1284079"/>
            <a:chOff x="0" y="0"/>
            <a:chExt cx="4408098" cy="1712105"/>
          </a:xfrm>
        </p:grpSpPr>
        <p:sp>
          <p:nvSpPr>
            <p:cNvPr name="TextBox 20" id="20"/>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CEO</a:t>
              </a:r>
            </a:p>
          </p:txBody>
        </p:sp>
        <p:sp>
          <p:nvSpPr>
            <p:cNvPr name="TextBox 21" id="21"/>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Data Science Engineer</a:t>
              </a:r>
            </a:p>
          </p:txBody>
        </p:sp>
        <p:sp>
          <p:nvSpPr>
            <p:cNvPr name="TextBox 22" id="22"/>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3" id="23"/>
          <p:cNvSpPr/>
          <p:nvPr/>
        </p:nvSpPr>
        <p:spPr>
          <a:xfrm flipH="true" flipV="false" rot="5400000">
            <a:off x="9780910"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9382125" y="4805074"/>
            <a:ext cx="3340848" cy="2120900"/>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Guillem </a:t>
            </a:r>
          </a:p>
          <a:p>
            <a:pPr>
              <a:lnSpc>
                <a:spcPts val="5499"/>
              </a:lnSpc>
            </a:pPr>
            <a:r>
              <a:rPr lang="en-US" sz="5499">
                <a:solidFill>
                  <a:srgbClr val="91612F"/>
                </a:solidFill>
                <a:latin typeface="Linux Biolinum"/>
              </a:rPr>
              <a:t>Escriba</a:t>
            </a:r>
          </a:p>
          <a:p>
            <a:pPr>
              <a:lnSpc>
                <a:spcPts val="5499"/>
              </a:lnSpc>
            </a:pPr>
          </a:p>
        </p:txBody>
      </p:sp>
      <p:grpSp>
        <p:nvGrpSpPr>
          <p:cNvPr name="Group 25" id="25"/>
          <p:cNvGrpSpPr/>
          <p:nvPr/>
        </p:nvGrpSpPr>
        <p:grpSpPr>
          <a:xfrm rot="0">
            <a:off x="13275019" y="6314545"/>
            <a:ext cx="3306074" cy="1284079"/>
            <a:chOff x="0" y="0"/>
            <a:chExt cx="4408098" cy="1712105"/>
          </a:xfrm>
        </p:grpSpPr>
        <p:sp>
          <p:nvSpPr>
            <p:cNvPr name="TextBox 26" id="26"/>
            <p:cNvSpPr txBox="true"/>
            <p:nvPr/>
          </p:nvSpPr>
          <p:spPr>
            <a:xfrm rot="0">
              <a:off x="0" y="38100"/>
              <a:ext cx="4408098" cy="466668"/>
            </a:xfrm>
            <a:prstGeom prst="rect">
              <a:avLst/>
            </a:prstGeom>
          </p:spPr>
          <p:txBody>
            <a:bodyPr anchor="t" rtlCol="false" tIns="0" lIns="0" bIns="0" rIns="0">
              <a:spAutoFit/>
            </a:bodyPr>
            <a:lstStyle/>
            <a:p>
              <a:pPr>
                <a:lnSpc>
                  <a:spcPts val="2500"/>
                </a:lnSpc>
              </a:pPr>
              <a:r>
                <a:rPr lang="en-US" sz="2500" spc="125">
                  <a:solidFill>
                    <a:srgbClr val="91612F"/>
                  </a:solidFill>
                  <a:latin typeface="Linux Biolinum"/>
                </a:rPr>
                <a:t>GENERAL MANAGER</a:t>
              </a:r>
            </a:p>
          </p:txBody>
        </p:sp>
        <p:sp>
          <p:nvSpPr>
            <p:cNvPr name="TextBox 27" id="27"/>
            <p:cNvSpPr txBox="true"/>
            <p:nvPr/>
          </p:nvSpPr>
          <p:spPr>
            <a:xfrm rot="0">
              <a:off x="0" y="663217"/>
              <a:ext cx="4408098" cy="449792"/>
            </a:xfrm>
            <a:prstGeom prst="rect">
              <a:avLst/>
            </a:prstGeom>
          </p:spPr>
          <p:txBody>
            <a:bodyPr anchor="t" rtlCol="false" tIns="0" lIns="0" bIns="0" rIns="0">
              <a:spAutoFit/>
            </a:bodyPr>
            <a:lstStyle/>
            <a:p>
              <a:pPr>
                <a:lnSpc>
                  <a:spcPts val="2800"/>
                </a:lnSpc>
              </a:pPr>
              <a:r>
                <a:rPr lang="en-US" sz="2000">
                  <a:solidFill>
                    <a:srgbClr val="C46E28"/>
                  </a:solidFill>
                  <a:latin typeface="Assistant Regular"/>
                </a:rPr>
                <a:t>Audiovisual Engineer</a:t>
              </a:r>
            </a:p>
          </p:txBody>
        </p:sp>
        <p:sp>
          <p:nvSpPr>
            <p:cNvPr name="TextBox 28" id="28"/>
            <p:cNvSpPr txBox="true"/>
            <p:nvPr/>
          </p:nvSpPr>
          <p:spPr>
            <a:xfrm rot="0">
              <a:off x="0" y="1271457"/>
              <a:ext cx="4408098" cy="440649"/>
            </a:xfrm>
            <a:prstGeom prst="rect">
              <a:avLst/>
            </a:prstGeom>
          </p:spPr>
          <p:txBody>
            <a:bodyPr anchor="t" rtlCol="false" tIns="0" lIns="0" bIns="0" rIns="0">
              <a:spAutoFit/>
            </a:bodyPr>
            <a:lstStyle/>
            <a:p>
              <a:pPr>
                <a:lnSpc>
                  <a:spcPts val="2800"/>
                </a:lnSpc>
              </a:pPr>
            </a:p>
          </p:txBody>
        </p:sp>
      </p:grpSp>
      <p:sp>
        <p:nvSpPr>
          <p:cNvPr name="Freeform 29" id="29"/>
          <p:cNvSpPr/>
          <p:nvPr/>
        </p:nvSpPr>
        <p:spPr>
          <a:xfrm flipH="true" flipV="false" rot="5400000">
            <a:off x="13673804" y="4718470"/>
            <a:ext cx="459346" cy="1256916"/>
          </a:xfrm>
          <a:custGeom>
            <a:avLst/>
            <a:gdLst/>
            <a:ahLst/>
            <a:cxnLst/>
            <a:rect r="r" b="b" t="t" l="l"/>
            <a:pathLst>
              <a:path h="1256916" w="459346">
                <a:moveTo>
                  <a:pt x="459346" y="0"/>
                </a:moveTo>
                <a:lnTo>
                  <a:pt x="0" y="0"/>
                </a:lnTo>
                <a:lnTo>
                  <a:pt x="0" y="1256917"/>
                </a:lnTo>
                <a:lnTo>
                  <a:pt x="459346" y="1256917"/>
                </a:lnTo>
                <a:lnTo>
                  <a:pt x="4593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3275019" y="4805074"/>
            <a:ext cx="2985679" cy="1425575"/>
          </a:xfrm>
          <a:prstGeom prst="rect">
            <a:avLst/>
          </a:prstGeom>
        </p:spPr>
        <p:txBody>
          <a:bodyPr anchor="t" rtlCol="false" tIns="0" lIns="0" bIns="0" rIns="0">
            <a:spAutoFit/>
          </a:bodyPr>
          <a:lstStyle/>
          <a:p>
            <a:pPr>
              <a:lnSpc>
                <a:spcPts val="5499"/>
              </a:lnSpc>
            </a:pPr>
            <a:r>
              <a:rPr lang="en-US" sz="5499">
                <a:solidFill>
                  <a:srgbClr val="91612F"/>
                </a:solidFill>
                <a:latin typeface="Linux Biolinum"/>
              </a:rPr>
              <a:t>Oriol Soler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87920" y="1633406"/>
            <a:ext cx="12912159" cy="8265269"/>
          </a:xfrm>
          <a:custGeom>
            <a:avLst/>
            <a:gdLst/>
            <a:ahLst/>
            <a:cxnLst/>
            <a:rect r="r" b="b" t="t" l="l"/>
            <a:pathLst>
              <a:path h="8265269" w="12912159">
                <a:moveTo>
                  <a:pt x="0" y="0"/>
                </a:moveTo>
                <a:lnTo>
                  <a:pt x="12912160" y="0"/>
                </a:lnTo>
                <a:lnTo>
                  <a:pt x="12912160" y="8265269"/>
                </a:lnTo>
                <a:lnTo>
                  <a:pt x="0" y="8265269"/>
                </a:lnTo>
                <a:lnTo>
                  <a:pt x="0" y="0"/>
                </a:lnTo>
                <a:close/>
              </a:path>
            </a:pathLst>
          </a:custGeom>
          <a:blipFill>
            <a:blip r:embed="rId6"/>
            <a:stretch>
              <a:fillRect l="0" t="0" r="0" b="0"/>
            </a:stretch>
          </a:blipFill>
        </p:spPr>
      </p:sp>
      <p:sp>
        <p:nvSpPr>
          <p:cNvPr name="Freeform 5" id="5"/>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175060" y="8393667"/>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
        <p:nvSpPr>
          <p:cNvPr name="Freeform 8" id="8"/>
          <p:cNvSpPr/>
          <p:nvPr/>
        </p:nvSpPr>
        <p:spPr>
          <a:xfrm flipH="false" flipV="false" rot="0">
            <a:off x="11521876" y="6064204"/>
            <a:ext cx="770383" cy="961981"/>
          </a:xfrm>
          <a:custGeom>
            <a:avLst/>
            <a:gdLst/>
            <a:ahLst/>
            <a:cxnLst/>
            <a:rect r="r" b="b" t="t" l="l"/>
            <a:pathLst>
              <a:path h="961981" w="770383">
                <a:moveTo>
                  <a:pt x="0" y="0"/>
                </a:moveTo>
                <a:lnTo>
                  <a:pt x="770383" y="0"/>
                </a:lnTo>
                <a:lnTo>
                  <a:pt x="770383" y="961981"/>
                </a:lnTo>
                <a:lnTo>
                  <a:pt x="0" y="961981"/>
                </a:lnTo>
                <a:lnTo>
                  <a:pt x="0" y="0"/>
                </a:lnTo>
                <a:close/>
              </a:path>
            </a:pathLst>
          </a:custGeom>
          <a:blipFill>
            <a:blip r:embed="rId7"/>
            <a:stretch>
              <a:fillRect l="-17982" t="-4824" r="-18149" b="-12915"/>
            </a:stretch>
          </a:blipFill>
        </p:spPr>
      </p:sp>
      <p:sp>
        <p:nvSpPr>
          <p:cNvPr name="Freeform 9" id="9"/>
          <p:cNvSpPr/>
          <p:nvPr/>
        </p:nvSpPr>
        <p:spPr>
          <a:xfrm flipH="false" flipV="false" rot="0">
            <a:off x="8758809" y="4804060"/>
            <a:ext cx="770383" cy="961981"/>
          </a:xfrm>
          <a:custGeom>
            <a:avLst/>
            <a:gdLst/>
            <a:ahLst/>
            <a:cxnLst/>
            <a:rect r="r" b="b" t="t" l="l"/>
            <a:pathLst>
              <a:path h="961981" w="770383">
                <a:moveTo>
                  <a:pt x="0" y="0"/>
                </a:moveTo>
                <a:lnTo>
                  <a:pt x="770382" y="0"/>
                </a:lnTo>
                <a:lnTo>
                  <a:pt x="770382" y="961980"/>
                </a:lnTo>
                <a:lnTo>
                  <a:pt x="0" y="961980"/>
                </a:lnTo>
                <a:lnTo>
                  <a:pt x="0" y="0"/>
                </a:lnTo>
                <a:close/>
              </a:path>
            </a:pathLst>
          </a:custGeom>
          <a:blipFill>
            <a:blip r:embed="rId7"/>
            <a:stretch>
              <a:fillRect l="-17982" t="-4824" r="-18149" b="-12915"/>
            </a:stretch>
          </a:blipFill>
        </p:spPr>
      </p:sp>
      <p:sp>
        <p:nvSpPr>
          <p:cNvPr name="Freeform 10" id="10"/>
          <p:cNvSpPr/>
          <p:nvPr/>
        </p:nvSpPr>
        <p:spPr>
          <a:xfrm flipH="false" flipV="false" rot="0">
            <a:off x="4522306" y="2789794"/>
            <a:ext cx="808652" cy="808652"/>
          </a:xfrm>
          <a:custGeom>
            <a:avLst/>
            <a:gdLst/>
            <a:ahLst/>
            <a:cxnLst/>
            <a:rect r="r" b="b" t="t" l="l"/>
            <a:pathLst>
              <a:path h="808652" w="808652">
                <a:moveTo>
                  <a:pt x="0" y="0"/>
                </a:moveTo>
                <a:lnTo>
                  <a:pt x="808652" y="0"/>
                </a:lnTo>
                <a:lnTo>
                  <a:pt x="808652" y="808653"/>
                </a:lnTo>
                <a:lnTo>
                  <a:pt x="0" y="808653"/>
                </a:lnTo>
                <a:lnTo>
                  <a:pt x="0" y="0"/>
                </a:lnTo>
                <a:close/>
              </a:path>
            </a:pathLst>
          </a:custGeom>
          <a:blipFill>
            <a:blip r:embed="rId8"/>
            <a:stretch>
              <a:fillRect l="0" t="0" r="0" b="0"/>
            </a:stretch>
          </a:blipFill>
        </p:spPr>
      </p:sp>
      <p:sp>
        <p:nvSpPr>
          <p:cNvPr name="Freeform 11" id="11"/>
          <p:cNvSpPr/>
          <p:nvPr/>
        </p:nvSpPr>
        <p:spPr>
          <a:xfrm flipH="false" flipV="false" rot="0">
            <a:off x="6134591" y="2598988"/>
            <a:ext cx="892699" cy="1190266"/>
          </a:xfrm>
          <a:custGeom>
            <a:avLst/>
            <a:gdLst/>
            <a:ahLst/>
            <a:cxnLst/>
            <a:rect r="r" b="b" t="t" l="l"/>
            <a:pathLst>
              <a:path h="1190266" w="892699">
                <a:moveTo>
                  <a:pt x="0" y="0"/>
                </a:moveTo>
                <a:lnTo>
                  <a:pt x="892699" y="0"/>
                </a:lnTo>
                <a:lnTo>
                  <a:pt x="892699" y="1190265"/>
                </a:lnTo>
                <a:lnTo>
                  <a:pt x="0" y="1190265"/>
                </a:lnTo>
                <a:lnTo>
                  <a:pt x="0" y="0"/>
                </a:lnTo>
                <a:close/>
              </a:path>
            </a:pathLst>
          </a:custGeom>
          <a:blipFill>
            <a:blip r:embed="rId9"/>
            <a:stretch>
              <a:fillRect l="-188459" t="-11737" r="-21119" b="-18805"/>
            </a:stretch>
          </a:blipFill>
        </p:spPr>
      </p:sp>
      <p:sp>
        <p:nvSpPr>
          <p:cNvPr name="TextBox 12" id="12"/>
          <p:cNvSpPr txBox="true"/>
          <p:nvPr/>
        </p:nvSpPr>
        <p:spPr>
          <a:xfrm rot="0">
            <a:off x="1534785" y="557344"/>
            <a:ext cx="16196078"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FORECAST OF CASHFLOW(4 YEARS)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73137" y="1637007"/>
            <a:ext cx="15154416" cy="8011783"/>
          </a:xfrm>
          <a:custGeom>
            <a:avLst/>
            <a:gdLst/>
            <a:ahLst/>
            <a:cxnLst/>
            <a:rect r="r" b="b" t="t" l="l"/>
            <a:pathLst>
              <a:path h="8011783" w="15154416">
                <a:moveTo>
                  <a:pt x="0" y="0"/>
                </a:moveTo>
                <a:lnTo>
                  <a:pt x="15154416" y="0"/>
                </a:lnTo>
                <a:lnTo>
                  <a:pt x="15154416" y="8011783"/>
                </a:lnTo>
                <a:lnTo>
                  <a:pt x="0" y="8011783"/>
                </a:lnTo>
                <a:lnTo>
                  <a:pt x="0" y="0"/>
                </a:lnTo>
                <a:close/>
              </a:path>
            </a:pathLst>
          </a:custGeom>
          <a:blipFill>
            <a:blip r:embed="rId6"/>
            <a:stretch>
              <a:fillRect l="0" t="0" r="0" b="0"/>
            </a:stretch>
          </a:blipFill>
        </p:spPr>
      </p:sp>
      <p:sp>
        <p:nvSpPr>
          <p:cNvPr name="TextBox 7" id="7"/>
          <p:cNvSpPr txBox="true"/>
          <p:nvPr/>
        </p:nvSpPr>
        <p:spPr>
          <a:xfrm rot="0">
            <a:off x="1028700" y="557344"/>
            <a:ext cx="16196078"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FORECAST OF CASHFLOW(4 YEARS)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3962" y="2545292"/>
            <a:ext cx="9830819" cy="5908950"/>
          </a:xfrm>
          <a:custGeom>
            <a:avLst/>
            <a:gdLst/>
            <a:ahLst/>
            <a:cxnLst/>
            <a:rect r="r" b="b" t="t" l="l"/>
            <a:pathLst>
              <a:path h="5908950" w="9830819">
                <a:moveTo>
                  <a:pt x="0" y="0"/>
                </a:moveTo>
                <a:lnTo>
                  <a:pt x="9830819" y="0"/>
                </a:lnTo>
                <a:lnTo>
                  <a:pt x="9830819" y="5908950"/>
                </a:lnTo>
                <a:lnTo>
                  <a:pt x="0" y="5908950"/>
                </a:lnTo>
                <a:lnTo>
                  <a:pt x="0" y="0"/>
                </a:lnTo>
                <a:close/>
              </a:path>
            </a:pathLst>
          </a:custGeom>
          <a:blipFill>
            <a:blip r:embed="rId6"/>
            <a:stretch>
              <a:fillRect l="0" t="0" r="0" b="0"/>
            </a:stretch>
          </a:blipFill>
        </p:spPr>
      </p:sp>
      <p:sp>
        <p:nvSpPr>
          <p:cNvPr name="Freeform 7" id="7"/>
          <p:cNvSpPr/>
          <p:nvPr/>
        </p:nvSpPr>
        <p:spPr>
          <a:xfrm flipH="false" flipV="false" rot="0">
            <a:off x="10683331" y="2545292"/>
            <a:ext cx="7217855" cy="1499186"/>
          </a:xfrm>
          <a:custGeom>
            <a:avLst/>
            <a:gdLst/>
            <a:ahLst/>
            <a:cxnLst/>
            <a:rect r="r" b="b" t="t" l="l"/>
            <a:pathLst>
              <a:path h="1499186" w="7217855">
                <a:moveTo>
                  <a:pt x="0" y="0"/>
                </a:moveTo>
                <a:lnTo>
                  <a:pt x="7217855" y="0"/>
                </a:lnTo>
                <a:lnTo>
                  <a:pt x="7217855" y="1499186"/>
                </a:lnTo>
                <a:lnTo>
                  <a:pt x="0" y="1499186"/>
                </a:lnTo>
                <a:lnTo>
                  <a:pt x="0" y="0"/>
                </a:lnTo>
                <a:close/>
              </a:path>
            </a:pathLst>
          </a:custGeom>
          <a:blipFill>
            <a:blip r:embed="rId7"/>
            <a:stretch>
              <a:fillRect l="0" t="0" r="0" b="0"/>
            </a:stretch>
          </a:blipFill>
        </p:spPr>
      </p:sp>
      <p:sp>
        <p:nvSpPr>
          <p:cNvPr name="Freeform 8" id="8"/>
          <p:cNvSpPr/>
          <p:nvPr/>
        </p:nvSpPr>
        <p:spPr>
          <a:xfrm flipH="false" flipV="false" rot="0">
            <a:off x="10491418" y="4424517"/>
            <a:ext cx="7409768" cy="4453744"/>
          </a:xfrm>
          <a:custGeom>
            <a:avLst/>
            <a:gdLst/>
            <a:ahLst/>
            <a:cxnLst/>
            <a:rect r="r" b="b" t="t" l="l"/>
            <a:pathLst>
              <a:path h="4453744" w="7409768">
                <a:moveTo>
                  <a:pt x="0" y="0"/>
                </a:moveTo>
                <a:lnTo>
                  <a:pt x="7409768" y="0"/>
                </a:lnTo>
                <a:lnTo>
                  <a:pt x="7409768" y="4453744"/>
                </a:lnTo>
                <a:lnTo>
                  <a:pt x="0" y="4453744"/>
                </a:lnTo>
                <a:lnTo>
                  <a:pt x="0" y="0"/>
                </a:lnTo>
                <a:close/>
              </a:path>
            </a:pathLst>
          </a:custGeom>
          <a:blipFill>
            <a:blip r:embed="rId8"/>
            <a:stretch>
              <a:fillRect l="0" t="0" r="0" b="0"/>
            </a:stretch>
          </a:blipFill>
        </p:spPr>
      </p:sp>
      <p:sp>
        <p:nvSpPr>
          <p:cNvPr name="TextBox 9" id="9"/>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FUNDING</a:t>
            </a:r>
          </a:p>
        </p:txBody>
      </p:sp>
      <p:sp>
        <p:nvSpPr>
          <p:cNvPr name="TextBox 10" id="10"/>
          <p:cNvSpPr txBox="true"/>
          <p:nvPr/>
        </p:nvSpPr>
        <p:spPr>
          <a:xfrm rot="0">
            <a:off x="11595397" y="9041129"/>
            <a:ext cx="5663903" cy="491491"/>
          </a:xfrm>
          <a:prstGeom prst="rect">
            <a:avLst/>
          </a:prstGeom>
        </p:spPr>
        <p:txBody>
          <a:bodyPr anchor="t" rtlCol="false" tIns="0" lIns="0" bIns="0" rIns="0">
            <a:spAutoFit/>
          </a:bodyPr>
          <a:lstStyle/>
          <a:p>
            <a:pPr algn="ctr">
              <a:lnSpc>
                <a:spcPts val="3600"/>
              </a:lnSpc>
            </a:pPr>
            <a:r>
              <a:rPr lang="en-US" sz="3600">
                <a:solidFill>
                  <a:srgbClr val="91612F"/>
                </a:solidFill>
                <a:latin typeface="Linux Biolinum"/>
              </a:rPr>
              <a:t>Inversors profitability of </a:t>
            </a:r>
            <a:r>
              <a:rPr lang="en-US" sz="3600">
                <a:solidFill>
                  <a:srgbClr val="91612F"/>
                </a:solidFill>
                <a:latin typeface="Linux Biolinum Bold"/>
              </a:rPr>
              <a:t>600%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043424" y="-4540127"/>
            <a:ext cx="7256937" cy="6987210"/>
          </a:xfrm>
          <a:custGeom>
            <a:avLst/>
            <a:gdLst/>
            <a:ahLst/>
            <a:cxnLst/>
            <a:rect r="r" b="b" t="t" l="l"/>
            <a:pathLst>
              <a:path h="6987210" w="7256937">
                <a:moveTo>
                  <a:pt x="0" y="0"/>
                </a:moveTo>
                <a:lnTo>
                  <a:pt x="7256937" y="0"/>
                </a:lnTo>
                <a:lnTo>
                  <a:pt x="7256937" y="6987209"/>
                </a:lnTo>
                <a:lnTo>
                  <a:pt x="0" y="6987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5572615" y="-1736148"/>
            <a:ext cx="1691219" cy="4627715"/>
          </a:xfrm>
          <a:custGeom>
            <a:avLst/>
            <a:gdLst/>
            <a:ahLst/>
            <a:cxnLst/>
            <a:rect r="r" b="b" t="t" l="l"/>
            <a:pathLst>
              <a:path h="4627715" w="1691219">
                <a:moveTo>
                  <a:pt x="1691219" y="0"/>
                </a:moveTo>
                <a:lnTo>
                  <a:pt x="0" y="0"/>
                </a:lnTo>
                <a:lnTo>
                  <a:pt x="0" y="4627714"/>
                </a:lnTo>
                <a:lnTo>
                  <a:pt x="1691219" y="4627714"/>
                </a:lnTo>
                <a:lnTo>
                  <a:pt x="169121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18225" y="-267901"/>
            <a:ext cx="3583276" cy="3531156"/>
          </a:xfrm>
          <a:custGeom>
            <a:avLst/>
            <a:gdLst/>
            <a:ahLst/>
            <a:cxnLst/>
            <a:rect r="r" b="b" t="t" l="l"/>
            <a:pathLst>
              <a:path h="3531156" w="3583276">
                <a:moveTo>
                  <a:pt x="0" y="0"/>
                </a:moveTo>
                <a:lnTo>
                  <a:pt x="3583276" y="0"/>
                </a:lnTo>
                <a:lnTo>
                  <a:pt x="3583276" y="3531156"/>
                </a:lnTo>
                <a:lnTo>
                  <a:pt x="0" y="3531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524557" y="2581946"/>
            <a:ext cx="1238886" cy="1192839"/>
            <a:chOff x="0" y="0"/>
            <a:chExt cx="1651848" cy="1590452"/>
          </a:xfrm>
        </p:grpSpPr>
        <p:sp>
          <p:nvSpPr>
            <p:cNvPr name="Freeform 6" id="6"/>
            <p:cNvSpPr/>
            <p:nvPr/>
          </p:nvSpPr>
          <p:spPr>
            <a:xfrm flipH="false" flipV="false" rot="0">
              <a:off x="0" y="0"/>
              <a:ext cx="1651848" cy="1590452"/>
            </a:xfrm>
            <a:custGeom>
              <a:avLst/>
              <a:gdLst/>
              <a:ahLst/>
              <a:cxnLst/>
              <a:rect r="r" b="b" t="t" l="l"/>
              <a:pathLst>
                <a:path h="1590452" w="1651848">
                  <a:moveTo>
                    <a:pt x="0" y="0"/>
                  </a:moveTo>
                  <a:lnTo>
                    <a:pt x="1651848" y="0"/>
                  </a:lnTo>
                  <a:lnTo>
                    <a:pt x="1651848" y="1590452"/>
                  </a:lnTo>
                  <a:lnTo>
                    <a:pt x="0" y="1590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17016" y="414172"/>
              <a:ext cx="665416" cy="777983"/>
            </a:xfrm>
            <a:prstGeom prst="rect">
              <a:avLst/>
            </a:prstGeom>
          </p:spPr>
          <p:txBody>
            <a:bodyPr anchor="t" rtlCol="false" tIns="0" lIns="0" bIns="0" rIns="0">
              <a:spAutoFit/>
            </a:bodyPr>
            <a:lstStyle/>
            <a:p>
              <a:pPr algn="ctr">
                <a:lnSpc>
                  <a:spcPts val="4200"/>
                </a:lnSpc>
                <a:spcBef>
                  <a:spcPct val="0"/>
                </a:spcBef>
              </a:pPr>
            </a:p>
          </p:txBody>
        </p:sp>
      </p:grpSp>
      <p:sp>
        <p:nvSpPr>
          <p:cNvPr name="Freeform 8" id="8"/>
          <p:cNvSpPr/>
          <p:nvPr/>
        </p:nvSpPr>
        <p:spPr>
          <a:xfrm flipH="false" flipV="false" rot="1925445">
            <a:off x="-369802" y="8950855"/>
            <a:ext cx="3583276" cy="3531156"/>
          </a:xfrm>
          <a:custGeom>
            <a:avLst/>
            <a:gdLst/>
            <a:ahLst/>
            <a:cxnLst/>
            <a:rect r="r" b="b" t="t" l="l"/>
            <a:pathLst>
              <a:path h="3531156" w="3583276">
                <a:moveTo>
                  <a:pt x="0" y="0"/>
                </a:moveTo>
                <a:lnTo>
                  <a:pt x="3583276" y="0"/>
                </a:lnTo>
                <a:lnTo>
                  <a:pt x="3583276" y="3531155"/>
                </a:lnTo>
                <a:lnTo>
                  <a:pt x="0" y="3531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9" id="9"/>
          <p:cNvGraphicFramePr>
            <a:graphicFrameLocks noGrp="true"/>
          </p:cNvGraphicFramePr>
          <p:nvPr/>
        </p:nvGraphicFramePr>
        <p:xfrm>
          <a:off x="2433727" y="6608788"/>
          <a:ext cx="13420545" cy="1666875"/>
        </p:xfrm>
        <a:graphic>
          <a:graphicData uri="http://schemas.openxmlformats.org/drawingml/2006/table">
            <a:tbl>
              <a:tblPr/>
              <a:tblGrid>
                <a:gridCol w="4473515"/>
                <a:gridCol w="4473515"/>
                <a:gridCol w="4473515"/>
              </a:tblGrid>
              <a:tr h="847725">
                <a:tc>
                  <a:txBody>
                    <a:bodyPr anchor="t" rtlCol="false"/>
                    <a:lstStyle/>
                    <a:p>
                      <a:pPr algn="ctr">
                        <a:lnSpc>
                          <a:spcPts val="3499"/>
                        </a:lnSpc>
                        <a:defRPr/>
                      </a:pPr>
                      <a:r>
                        <a:rPr lang="en-US" sz="2499">
                          <a:solidFill>
                            <a:srgbClr val="91612F"/>
                          </a:solidFill>
                          <a:latin typeface="Linux Biolinum"/>
                        </a:rPr>
                        <a:t>EMAIL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WEBSITE</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91612F"/>
                          </a:solidFill>
                          <a:latin typeface="Linux Biolinum"/>
                        </a:rPr>
                        <a:t>SOCIALS</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19150">
                <a:tc>
                  <a:txBody>
                    <a:bodyPr anchor="t" rtlCol="false"/>
                    <a:lstStyle/>
                    <a:p>
                      <a:pPr algn="ctr">
                        <a:lnSpc>
                          <a:spcPts val="3220"/>
                        </a:lnSpc>
                        <a:defRPr/>
                      </a:pPr>
                      <a:r>
                        <a:rPr lang="en-US" sz="2300">
                          <a:solidFill>
                            <a:srgbClr val="91612F"/>
                          </a:solidFill>
                          <a:latin typeface="Assistant Regular"/>
                        </a:rPr>
                        <a:t>info@pocketpaw.com</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www.pocketpaw.com</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9525">
                      <a:solidFill>
                        <a:srgbClr val="D4813E"/>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91612F"/>
                          </a:solidFill>
                          <a:latin typeface="Assistant Regular"/>
                        </a:rPr>
                        <a:t>@pocketpaw</a:t>
                      </a:r>
                      <a:endParaRPr lang="en-US" sz="1100"/>
                    </a:p>
                  </a:txBody>
                  <a:tcPr marL="190500" marR="190500" marT="190500" marB="190500" anchor="ctr">
                    <a:lnL cmpd="sng" algn="ctr" cap="flat" w="9525">
                      <a:solidFill>
                        <a:srgbClr val="D4813E"/>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277694" y="3783597"/>
            <a:ext cx="11732612" cy="2343356"/>
          </a:xfrm>
          <a:prstGeom prst="rect">
            <a:avLst/>
          </a:prstGeom>
        </p:spPr>
        <p:txBody>
          <a:bodyPr anchor="t" rtlCol="false" tIns="0" lIns="0" bIns="0" rIns="0">
            <a:spAutoFit/>
          </a:bodyPr>
          <a:lstStyle/>
          <a:p>
            <a:pPr algn="ctr">
              <a:lnSpc>
                <a:spcPts val="9000"/>
              </a:lnSpc>
            </a:pPr>
            <a:r>
              <a:rPr lang="en-US" sz="9000">
                <a:solidFill>
                  <a:srgbClr val="91612F"/>
                </a:solidFill>
                <a:latin typeface="Linux Biolinum"/>
              </a:rPr>
              <a:t>Thanks for your participation!</a:t>
            </a:r>
          </a:p>
        </p:txBody>
      </p:sp>
      <p:sp>
        <p:nvSpPr>
          <p:cNvPr name="Freeform 11" id="11"/>
          <p:cNvSpPr/>
          <p:nvPr/>
        </p:nvSpPr>
        <p:spPr>
          <a:xfrm flipH="false" flipV="false" rot="0">
            <a:off x="8624586" y="2655949"/>
            <a:ext cx="1038829" cy="1044833"/>
          </a:xfrm>
          <a:custGeom>
            <a:avLst/>
            <a:gdLst/>
            <a:ahLst/>
            <a:cxnLst/>
            <a:rect r="r" b="b" t="t" l="l"/>
            <a:pathLst>
              <a:path h="1044833" w="1038829">
                <a:moveTo>
                  <a:pt x="0" y="0"/>
                </a:moveTo>
                <a:lnTo>
                  <a:pt x="1038828" y="0"/>
                </a:lnTo>
                <a:lnTo>
                  <a:pt x="1038828" y="1044833"/>
                </a:lnTo>
                <a:lnTo>
                  <a:pt x="0" y="1044833"/>
                </a:lnTo>
                <a:lnTo>
                  <a:pt x="0" y="0"/>
                </a:lnTo>
                <a:close/>
              </a:path>
            </a:pathLst>
          </a:custGeom>
          <a:blipFill>
            <a:blip r:embed="rId10"/>
            <a:stretch>
              <a:fillRect l="0" t="0" r="0" b="0"/>
            </a:stretch>
          </a:blipFill>
        </p:spPr>
      </p:sp>
      <p:sp>
        <p:nvSpPr>
          <p:cNvPr name="Freeform 12" id="12"/>
          <p:cNvSpPr/>
          <p:nvPr/>
        </p:nvSpPr>
        <p:spPr>
          <a:xfrm flipH="false" flipV="false" rot="0">
            <a:off x="12375899" y="7715196"/>
            <a:ext cx="345503" cy="345503"/>
          </a:xfrm>
          <a:custGeom>
            <a:avLst/>
            <a:gdLst/>
            <a:ahLst/>
            <a:cxnLst/>
            <a:rect r="r" b="b" t="t" l="l"/>
            <a:pathLst>
              <a:path h="345503" w="345503">
                <a:moveTo>
                  <a:pt x="0" y="0"/>
                </a:moveTo>
                <a:lnTo>
                  <a:pt x="345503" y="0"/>
                </a:lnTo>
                <a:lnTo>
                  <a:pt x="345503" y="345503"/>
                </a:lnTo>
                <a:lnTo>
                  <a:pt x="0" y="3455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137793" y="4099319"/>
            <a:ext cx="5558643" cy="5558643"/>
          </a:xfrm>
          <a:custGeom>
            <a:avLst/>
            <a:gdLst/>
            <a:ahLst/>
            <a:cxnLst/>
            <a:rect r="r" b="b" t="t" l="l"/>
            <a:pathLst>
              <a:path h="5558643" w="5558643">
                <a:moveTo>
                  <a:pt x="0" y="0"/>
                </a:moveTo>
                <a:lnTo>
                  <a:pt x="5558643" y="0"/>
                </a:lnTo>
                <a:lnTo>
                  <a:pt x="5558643" y="5558643"/>
                </a:lnTo>
                <a:lnTo>
                  <a:pt x="0" y="5558643"/>
                </a:lnTo>
                <a:lnTo>
                  <a:pt x="0" y="0"/>
                </a:lnTo>
                <a:close/>
              </a:path>
            </a:pathLst>
          </a:custGeom>
          <a:blipFill>
            <a:blip r:embed="rId6"/>
            <a:stretch>
              <a:fillRect l="0" t="0" r="0" b="0"/>
            </a:stretch>
          </a:blipFill>
        </p:spPr>
      </p:sp>
      <p:sp>
        <p:nvSpPr>
          <p:cNvPr name="TextBox 7" id="7"/>
          <p:cNvSpPr txBox="true"/>
          <p:nvPr/>
        </p:nvSpPr>
        <p:spPr>
          <a:xfrm rot="0">
            <a:off x="2600631"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BACKUP SLIDES</a:t>
            </a:r>
          </a:p>
        </p:txBody>
      </p:sp>
      <p:sp>
        <p:nvSpPr>
          <p:cNvPr name="TextBox 8" id="8"/>
          <p:cNvSpPr txBox="true"/>
          <p:nvPr/>
        </p:nvSpPr>
        <p:spPr>
          <a:xfrm rot="0">
            <a:off x="821067" y="2397179"/>
            <a:ext cx="6140129" cy="3123571"/>
          </a:xfrm>
          <a:prstGeom prst="rect">
            <a:avLst/>
          </a:prstGeom>
        </p:spPr>
        <p:txBody>
          <a:bodyPr anchor="t" rtlCol="false" tIns="0" lIns="0" bIns="0" rIns="0">
            <a:spAutoFit/>
          </a:bodyPr>
          <a:lstStyle/>
          <a:p>
            <a:pPr marL="885241" indent="-442620" lvl="1">
              <a:lnSpc>
                <a:spcPts val="4100"/>
              </a:lnSpc>
              <a:buFont typeface="Arial"/>
              <a:buChar char="•"/>
            </a:pPr>
            <a:r>
              <a:rPr lang="en-US" sz="4100">
                <a:solidFill>
                  <a:srgbClr val="91612F"/>
                </a:solidFill>
                <a:latin typeface="Linux Biolinum Bold"/>
              </a:rPr>
              <a:t>Want to know more about our criteria, formulas or parameters used for modelling our previsions?</a:t>
            </a:r>
          </a:p>
        </p:txBody>
      </p:sp>
      <p:sp>
        <p:nvSpPr>
          <p:cNvPr name="TextBox 9" id="9"/>
          <p:cNvSpPr txBox="true"/>
          <p:nvPr/>
        </p:nvSpPr>
        <p:spPr>
          <a:xfrm rot="0">
            <a:off x="12147871" y="2397179"/>
            <a:ext cx="6140129" cy="1580521"/>
          </a:xfrm>
          <a:prstGeom prst="rect">
            <a:avLst/>
          </a:prstGeom>
        </p:spPr>
        <p:txBody>
          <a:bodyPr anchor="t" rtlCol="false" tIns="0" lIns="0" bIns="0" rIns="0">
            <a:spAutoFit/>
          </a:bodyPr>
          <a:lstStyle/>
          <a:p>
            <a:pPr marL="885241" indent="-442620" lvl="1">
              <a:lnSpc>
                <a:spcPts val="4100"/>
              </a:lnSpc>
              <a:buFont typeface="Arial"/>
              <a:buChar char="•"/>
            </a:pPr>
            <a:r>
              <a:rPr lang="en-US" sz="4100">
                <a:solidFill>
                  <a:srgbClr val="91612F"/>
                </a:solidFill>
                <a:latin typeface="Linux Biolinum Bold"/>
              </a:rPr>
              <a:t>Something isn't clear enough, or it just doesn't add up?</a:t>
            </a:r>
          </a:p>
        </p:txBody>
      </p:sp>
      <p:sp>
        <p:nvSpPr>
          <p:cNvPr name="TextBox 10" id="10"/>
          <p:cNvSpPr txBox="true"/>
          <p:nvPr/>
        </p:nvSpPr>
        <p:spPr>
          <a:xfrm rot="0">
            <a:off x="6334930" y="2397179"/>
            <a:ext cx="6140129" cy="2094871"/>
          </a:xfrm>
          <a:prstGeom prst="rect">
            <a:avLst/>
          </a:prstGeom>
        </p:spPr>
        <p:txBody>
          <a:bodyPr anchor="t" rtlCol="false" tIns="0" lIns="0" bIns="0" rIns="0">
            <a:spAutoFit/>
          </a:bodyPr>
          <a:lstStyle/>
          <a:p>
            <a:pPr marL="885241" indent="-442620" lvl="1">
              <a:lnSpc>
                <a:spcPts val="4100"/>
              </a:lnSpc>
              <a:buFont typeface="Arial"/>
              <a:buChar char="•"/>
            </a:pPr>
            <a:r>
              <a:rPr lang="en-US" sz="4100">
                <a:solidFill>
                  <a:srgbClr val="91612F"/>
                </a:solidFill>
                <a:latin typeface="Linux Biolinum Bold"/>
              </a:rPr>
              <a:t>Is there lack of explanation in any of our accurate previsions?</a:t>
            </a:r>
          </a:p>
        </p:txBody>
      </p:sp>
      <p:sp>
        <p:nvSpPr>
          <p:cNvPr name="TextBox 11" id="11"/>
          <p:cNvSpPr txBox="true"/>
          <p:nvPr/>
        </p:nvSpPr>
        <p:spPr>
          <a:xfrm rot="0">
            <a:off x="1028700" y="5977781"/>
            <a:ext cx="9387320" cy="2896876"/>
          </a:xfrm>
          <a:prstGeom prst="rect">
            <a:avLst/>
          </a:prstGeom>
        </p:spPr>
        <p:txBody>
          <a:bodyPr anchor="t" rtlCol="false" tIns="0" lIns="0" bIns="0" rIns="0">
            <a:spAutoFit/>
          </a:bodyPr>
          <a:lstStyle/>
          <a:p>
            <a:pPr algn="just">
              <a:lnSpc>
                <a:spcPts val="3800"/>
              </a:lnSpc>
            </a:pPr>
            <a:r>
              <a:rPr lang="en-US" sz="3800">
                <a:solidFill>
                  <a:srgbClr val="91612F"/>
                </a:solidFill>
                <a:latin typeface="Linux Biolinum"/>
              </a:rPr>
              <a:t>All of our expectations are fully documented and studied, as well as following meaningfull patterns from our study of the market behaviour, you just need to check out our full explanations in our backup slides or in the spreadsheets.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973463" y="2860663"/>
            <a:ext cx="10527687" cy="3516993"/>
          </a:xfrm>
          <a:custGeom>
            <a:avLst/>
            <a:gdLst/>
            <a:ahLst/>
            <a:cxnLst/>
            <a:rect r="r" b="b" t="t" l="l"/>
            <a:pathLst>
              <a:path h="3516993" w="10527687">
                <a:moveTo>
                  <a:pt x="0" y="0"/>
                </a:moveTo>
                <a:lnTo>
                  <a:pt x="10527687" y="0"/>
                </a:lnTo>
                <a:lnTo>
                  <a:pt x="10527687" y="3516993"/>
                </a:lnTo>
                <a:lnTo>
                  <a:pt x="0" y="3516993"/>
                </a:lnTo>
                <a:lnTo>
                  <a:pt x="0" y="0"/>
                </a:lnTo>
                <a:close/>
              </a:path>
            </a:pathLst>
          </a:custGeom>
          <a:blipFill>
            <a:blip r:embed="rId6"/>
            <a:stretch>
              <a:fillRect l="0" t="0" r="0" b="0"/>
            </a:stretch>
          </a:blipFill>
        </p:spPr>
      </p:sp>
      <p:sp>
        <p:nvSpPr>
          <p:cNvPr name="TextBox 7" id="7"/>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SALES: Users</a:t>
            </a:r>
          </a:p>
        </p:txBody>
      </p:sp>
      <p:sp>
        <p:nvSpPr>
          <p:cNvPr name="TextBox 8" id="8"/>
          <p:cNvSpPr txBox="true"/>
          <p:nvPr/>
        </p:nvSpPr>
        <p:spPr>
          <a:xfrm rot="0">
            <a:off x="6833606" y="1980856"/>
            <a:ext cx="4620788" cy="600725"/>
          </a:xfrm>
          <a:prstGeom prst="rect">
            <a:avLst/>
          </a:prstGeom>
        </p:spPr>
        <p:txBody>
          <a:bodyPr anchor="t" rtlCol="false" tIns="0" lIns="0" bIns="0" rIns="0">
            <a:spAutoFit/>
          </a:bodyPr>
          <a:lstStyle/>
          <a:p>
            <a:pPr>
              <a:lnSpc>
                <a:spcPts val="4428"/>
              </a:lnSpc>
            </a:pPr>
            <a:r>
              <a:rPr lang="en-US" sz="4428">
                <a:solidFill>
                  <a:srgbClr val="91612F"/>
                </a:solidFill>
                <a:latin typeface="Linux Biolinum"/>
              </a:rPr>
              <a:t>Why this formula?</a:t>
            </a:r>
          </a:p>
        </p:txBody>
      </p:sp>
      <p:sp>
        <p:nvSpPr>
          <p:cNvPr name="TextBox 9" id="9"/>
          <p:cNvSpPr txBox="true"/>
          <p:nvPr/>
        </p:nvSpPr>
        <p:spPr>
          <a:xfrm rot="0">
            <a:off x="562864" y="6730081"/>
            <a:ext cx="16696436" cy="31732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We consider a random amount of random new users who could end up in our app through not contemplated ways, such finding us through determined searches, randomly finding us in recommended apps, or even by mistake... These are modelled with </a:t>
            </a:r>
            <a:r>
              <a:rPr lang="en-US" sz="4180">
                <a:solidFill>
                  <a:srgbClr val="91612F"/>
                </a:solidFill>
                <a:latin typeface="Linux Biolinum Bold"/>
              </a:rPr>
              <a:t>∆_B</a:t>
            </a:r>
            <a:r>
              <a:rPr lang="en-US" sz="4180">
                <a:solidFill>
                  <a:srgbClr val="91612F"/>
                </a:solidFill>
                <a:latin typeface="Linux Biolinum"/>
              </a:rPr>
              <a:t>, which is based on a  randomly originated number in our spreadsheets, based on two arbitrary bounds and modelled by the remaining target market.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SALES: Users</a:t>
            </a:r>
          </a:p>
        </p:txBody>
      </p:sp>
      <p:sp>
        <p:nvSpPr>
          <p:cNvPr name="TextBox 7" id="7"/>
          <p:cNvSpPr txBox="true"/>
          <p:nvPr/>
        </p:nvSpPr>
        <p:spPr>
          <a:xfrm rot="0">
            <a:off x="6833606" y="1980856"/>
            <a:ext cx="4620788" cy="600725"/>
          </a:xfrm>
          <a:prstGeom prst="rect">
            <a:avLst/>
          </a:prstGeom>
        </p:spPr>
        <p:txBody>
          <a:bodyPr anchor="t" rtlCol="false" tIns="0" lIns="0" bIns="0" rIns="0">
            <a:spAutoFit/>
          </a:bodyPr>
          <a:lstStyle/>
          <a:p>
            <a:pPr>
              <a:lnSpc>
                <a:spcPts val="4428"/>
              </a:lnSpc>
            </a:pPr>
            <a:r>
              <a:rPr lang="en-US" sz="4428">
                <a:solidFill>
                  <a:srgbClr val="91612F"/>
                </a:solidFill>
                <a:latin typeface="Linux Biolinum"/>
              </a:rPr>
              <a:t>Why this formula?</a:t>
            </a:r>
          </a:p>
        </p:txBody>
      </p:sp>
      <p:sp>
        <p:nvSpPr>
          <p:cNvPr name="TextBox 8" id="8"/>
          <p:cNvSpPr txBox="true"/>
          <p:nvPr/>
        </p:nvSpPr>
        <p:spPr>
          <a:xfrm rot="0">
            <a:off x="795782" y="3605928"/>
            <a:ext cx="16696436" cy="52687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After modelling the marketing campaign based on the not reached part of the target market and the annviersaries updates, we expect an increment of users directly dependent on that campaign investment, the ∆_M, concretely the 1% of the target users of each month.</a:t>
            </a:r>
          </a:p>
          <a:p>
            <a:pPr algn="just" marL="902521" indent="-451261" lvl="1">
              <a:lnSpc>
                <a:spcPts val="4180"/>
              </a:lnSpc>
              <a:buFont typeface="Arial"/>
              <a:buChar char="•"/>
            </a:pPr>
            <a:r>
              <a:rPr lang="en-US" sz="4180">
                <a:solidFill>
                  <a:srgbClr val="91612F"/>
                </a:solidFill>
                <a:latin typeface="Linux Biolinum"/>
              </a:rPr>
              <a:t> The r_R is another parameter describing the expected rate of users increase from recommendation by existing users, so it has to be dependent on the existing numebr of users (U_i-1) but subsracting from it the expected unsubscribed users, which is another parameter that we expect to be the 1%, after analysing the behaviour of the actual app users in the market.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SALES: Users</a:t>
            </a:r>
          </a:p>
        </p:txBody>
      </p:sp>
      <p:sp>
        <p:nvSpPr>
          <p:cNvPr name="TextBox 7" id="7"/>
          <p:cNvSpPr txBox="true"/>
          <p:nvPr/>
        </p:nvSpPr>
        <p:spPr>
          <a:xfrm rot="0">
            <a:off x="6833606" y="1701800"/>
            <a:ext cx="4620788" cy="600725"/>
          </a:xfrm>
          <a:prstGeom prst="rect">
            <a:avLst/>
          </a:prstGeom>
        </p:spPr>
        <p:txBody>
          <a:bodyPr anchor="t" rtlCol="false" tIns="0" lIns="0" bIns="0" rIns="0">
            <a:spAutoFit/>
          </a:bodyPr>
          <a:lstStyle/>
          <a:p>
            <a:pPr>
              <a:lnSpc>
                <a:spcPts val="4428"/>
              </a:lnSpc>
            </a:pPr>
            <a:r>
              <a:rPr lang="en-US" sz="4428">
                <a:solidFill>
                  <a:srgbClr val="91612F"/>
                </a:solidFill>
                <a:latin typeface="Linux Biolinum"/>
              </a:rPr>
              <a:t>Why this formula?</a:t>
            </a:r>
          </a:p>
        </p:txBody>
      </p:sp>
      <p:sp>
        <p:nvSpPr>
          <p:cNvPr name="TextBox 8" id="8"/>
          <p:cNvSpPr txBox="true"/>
          <p:nvPr/>
        </p:nvSpPr>
        <p:spPr>
          <a:xfrm rot="0">
            <a:off x="795782" y="2485662"/>
            <a:ext cx="16696436" cy="73642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That factor that contemplates the probable increase of users independently of our market campaign, (Ui-1*(r_R-r_U)+∆B) is multiplied by a logarithm explicitly studied to smooth that function, whose main goal is to model that growth basing it in the total market too. </a:t>
            </a:r>
          </a:p>
          <a:p>
            <a:pPr algn="just" marL="902521" indent="-451261" lvl="1">
              <a:lnSpc>
                <a:spcPts val="4180"/>
              </a:lnSpc>
              <a:buFont typeface="Arial"/>
              <a:buChar char="•"/>
            </a:pPr>
            <a:r>
              <a:rPr lang="en-US" sz="4180">
                <a:solidFill>
                  <a:srgbClr val="91612F"/>
                </a:solidFill>
                <a:latin typeface="Linux Biolinum"/>
              </a:rPr>
              <a:t>T is the total number of users in our target market, so when we have no users increase, that log is gonna return 1 and the formula is gonna return the total number of expected increase users, but while the user increase approaches the number of total potential users, it goes down until reaching 0 when we have reached the total target market( which is very improbable.</a:t>
            </a:r>
          </a:p>
          <a:p>
            <a:pPr algn="just" marL="902521" indent="-451261" lvl="1">
              <a:lnSpc>
                <a:spcPts val="4180"/>
              </a:lnSpc>
              <a:buFont typeface="Arial"/>
              <a:buChar char="•"/>
            </a:pPr>
            <a:r>
              <a:rPr lang="en-US" sz="4180">
                <a:solidFill>
                  <a:srgbClr val="91612F"/>
                </a:solidFill>
                <a:latin typeface="Linux Biolinum"/>
              </a:rPr>
              <a:t>In this way, the number of users that we could expect to reach each month, it's now smoothly modelled by our share of the market, making more difficult to reach more customers when we have a bigger share.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6806" y="2207874"/>
            <a:ext cx="6974387" cy="3708788"/>
          </a:xfrm>
          <a:custGeom>
            <a:avLst/>
            <a:gdLst/>
            <a:ahLst/>
            <a:cxnLst/>
            <a:rect r="r" b="b" t="t" l="l"/>
            <a:pathLst>
              <a:path h="3708788" w="6974387">
                <a:moveTo>
                  <a:pt x="0" y="0"/>
                </a:moveTo>
                <a:lnTo>
                  <a:pt x="6974388" y="0"/>
                </a:lnTo>
                <a:lnTo>
                  <a:pt x="6974388" y="3708788"/>
                </a:lnTo>
                <a:lnTo>
                  <a:pt x="0" y="3708788"/>
                </a:lnTo>
                <a:lnTo>
                  <a:pt x="0" y="0"/>
                </a:lnTo>
                <a:close/>
              </a:path>
            </a:pathLst>
          </a:custGeom>
          <a:blipFill>
            <a:blip r:embed="rId6"/>
            <a:stretch>
              <a:fillRect l="0" t="0" r="0" b="0"/>
            </a:stretch>
          </a:blipFill>
        </p:spPr>
      </p:sp>
      <p:sp>
        <p:nvSpPr>
          <p:cNvPr name="TextBox 7" id="7"/>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8" id="8"/>
          <p:cNvSpPr txBox="true"/>
          <p:nvPr/>
        </p:nvSpPr>
        <p:spPr>
          <a:xfrm rot="0">
            <a:off x="6642194" y="1692248"/>
            <a:ext cx="5003612" cy="515626"/>
          </a:xfrm>
          <a:prstGeom prst="rect">
            <a:avLst/>
          </a:prstGeom>
        </p:spPr>
        <p:txBody>
          <a:bodyPr anchor="t" rtlCol="false" tIns="0" lIns="0" bIns="0" rIns="0">
            <a:spAutoFit/>
          </a:bodyPr>
          <a:lstStyle/>
          <a:p>
            <a:pPr>
              <a:lnSpc>
                <a:spcPts val="3800"/>
              </a:lnSpc>
            </a:pPr>
            <a:r>
              <a:rPr lang="en-US" sz="3800">
                <a:solidFill>
                  <a:srgbClr val="91612F"/>
                </a:solidFill>
                <a:latin typeface="Linux Biolinum"/>
              </a:rPr>
              <a:t>Why these parameters?</a:t>
            </a:r>
          </a:p>
        </p:txBody>
      </p:sp>
      <p:sp>
        <p:nvSpPr>
          <p:cNvPr name="TextBox 9" id="9"/>
          <p:cNvSpPr txBox="true"/>
          <p:nvPr/>
        </p:nvSpPr>
        <p:spPr>
          <a:xfrm rot="0">
            <a:off x="795782" y="5992862"/>
            <a:ext cx="16696436" cy="422097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After studying some data in the previous presentation about the users interaction with new apps, we have learnt that close to a 10% of the remaining target market (multiplied by 10000) gets a reasonable amount of new users from not-intentioned or expected sources.</a:t>
            </a:r>
          </a:p>
          <a:p>
            <a:pPr algn="just" marL="902521" indent="-451261" lvl="1">
              <a:lnSpc>
                <a:spcPts val="4180"/>
              </a:lnSpc>
              <a:buFont typeface="Arial"/>
              <a:buChar char="•"/>
            </a:pPr>
            <a:r>
              <a:rPr lang="en-US" sz="4180">
                <a:solidFill>
                  <a:srgbClr val="91612F"/>
                </a:solidFill>
                <a:latin typeface="Linux Biolinum"/>
              </a:rPr>
              <a:t>The user increment is the already explained recommendation rate, which we think it's reasonable to be smaller than 15%, but higher than 8%, given the high level of impressions spread throught the users community.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6806" y="2207874"/>
            <a:ext cx="6974387" cy="3708788"/>
          </a:xfrm>
          <a:custGeom>
            <a:avLst/>
            <a:gdLst/>
            <a:ahLst/>
            <a:cxnLst/>
            <a:rect r="r" b="b" t="t" l="l"/>
            <a:pathLst>
              <a:path h="3708788" w="6974387">
                <a:moveTo>
                  <a:pt x="0" y="0"/>
                </a:moveTo>
                <a:lnTo>
                  <a:pt x="6974388" y="0"/>
                </a:lnTo>
                <a:lnTo>
                  <a:pt x="6974388" y="3708788"/>
                </a:lnTo>
                <a:lnTo>
                  <a:pt x="0" y="3708788"/>
                </a:lnTo>
                <a:lnTo>
                  <a:pt x="0" y="0"/>
                </a:lnTo>
                <a:close/>
              </a:path>
            </a:pathLst>
          </a:custGeom>
          <a:blipFill>
            <a:blip r:embed="rId6"/>
            <a:stretch>
              <a:fillRect l="0" t="0" r="0" b="0"/>
            </a:stretch>
          </a:blipFill>
        </p:spPr>
      </p:sp>
      <p:sp>
        <p:nvSpPr>
          <p:cNvPr name="TextBox 7" id="7"/>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8" id="8"/>
          <p:cNvSpPr txBox="true"/>
          <p:nvPr/>
        </p:nvSpPr>
        <p:spPr>
          <a:xfrm rot="0">
            <a:off x="6642194" y="1692248"/>
            <a:ext cx="5003612" cy="515626"/>
          </a:xfrm>
          <a:prstGeom prst="rect">
            <a:avLst/>
          </a:prstGeom>
        </p:spPr>
        <p:txBody>
          <a:bodyPr anchor="t" rtlCol="false" tIns="0" lIns="0" bIns="0" rIns="0">
            <a:spAutoFit/>
          </a:bodyPr>
          <a:lstStyle/>
          <a:p>
            <a:pPr>
              <a:lnSpc>
                <a:spcPts val="3800"/>
              </a:lnSpc>
            </a:pPr>
            <a:r>
              <a:rPr lang="en-US" sz="3800">
                <a:solidFill>
                  <a:srgbClr val="91612F"/>
                </a:solidFill>
                <a:latin typeface="Linux Biolinum"/>
              </a:rPr>
              <a:t>Why these parameters?</a:t>
            </a:r>
          </a:p>
        </p:txBody>
      </p:sp>
      <p:sp>
        <p:nvSpPr>
          <p:cNvPr name="TextBox 9" id="9"/>
          <p:cNvSpPr txBox="true"/>
          <p:nvPr/>
        </p:nvSpPr>
        <p:spPr>
          <a:xfrm rot="0">
            <a:off x="795782" y="5992862"/>
            <a:ext cx="16696436" cy="422097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As we already said, we expect the 4% of the total users to become PRO users, given the common engagement of internet and APP users in the actual market, and the 40% of these to also buy the GPS.</a:t>
            </a:r>
          </a:p>
          <a:p>
            <a:pPr algn="just" marL="902521" indent="-451261" lvl="1">
              <a:lnSpc>
                <a:spcPts val="4180"/>
              </a:lnSpc>
              <a:buFont typeface="Arial"/>
              <a:buChar char="•"/>
            </a:pPr>
            <a:r>
              <a:rPr lang="en-US" sz="4180">
                <a:solidFill>
                  <a:srgbClr val="91612F"/>
                </a:solidFill>
                <a:latin typeface="Linux Biolinum"/>
              </a:rPr>
              <a:t>One could think that the totality of PRO users are gonna buy the GPS Tracker, since it's the main feature from the PRO version, but we, being conservative, have contemplated only the 40% of them, given that the fact of having another expense may prevent the half of them from buying 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ECONOMIC FACTS</a:t>
            </a:r>
          </a:p>
        </p:txBody>
      </p:sp>
      <p:sp>
        <p:nvSpPr>
          <p:cNvPr name="TextBox 7" id="7"/>
          <p:cNvSpPr txBox="true"/>
          <p:nvPr/>
        </p:nvSpPr>
        <p:spPr>
          <a:xfrm rot="0">
            <a:off x="1581450" y="2454532"/>
            <a:ext cx="7562550" cy="3719200"/>
          </a:xfrm>
          <a:prstGeom prst="rect">
            <a:avLst/>
          </a:prstGeom>
        </p:spPr>
        <p:txBody>
          <a:bodyPr anchor="t" rtlCol="false" tIns="0" lIns="0" bIns="0" rIns="0">
            <a:spAutoFit/>
          </a:bodyPr>
          <a:lstStyle/>
          <a:p>
            <a:pPr>
              <a:lnSpc>
                <a:spcPts val="5800"/>
              </a:lnSpc>
            </a:pPr>
            <a:r>
              <a:rPr lang="en-US" sz="5800">
                <a:solidFill>
                  <a:srgbClr val="91612F"/>
                </a:solidFill>
                <a:latin typeface="Linux Biolinum Bold"/>
              </a:rPr>
              <a:t>REVENUES</a:t>
            </a:r>
          </a:p>
          <a:p>
            <a:pPr marL="1252262" indent="-626131" lvl="1">
              <a:lnSpc>
                <a:spcPts val="5800"/>
              </a:lnSpc>
              <a:buFont typeface="Arial"/>
              <a:buChar char="•"/>
            </a:pPr>
            <a:r>
              <a:rPr lang="en-US" sz="5800">
                <a:solidFill>
                  <a:srgbClr val="91612F"/>
                </a:solidFill>
                <a:latin typeface="Linux Biolinum"/>
              </a:rPr>
              <a:t>Sales</a:t>
            </a:r>
          </a:p>
          <a:p>
            <a:pPr marL="1252262" indent="-626131" lvl="1">
              <a:lnSpc>
                <a:spcPts val="5800"/>
              </a:lnSpc>
              <a:buFont typeface="Arial"/>
              <a:buChar char="•"/>
            </a:pPr>
            <a:r>
              <a:rPr lang="en-US" sz="5800">
                <a:solidFill>
                  <a:srgbClr val="91612F"/>
                </a:solidFill>
                <a:latin typeface="Linux Biolinum"/>
              </a:rPr>
              <a:t>Ads on Free Version</a:t>
            </a:r>
          </a:p>
          <a:p>
            <a:pPr marL="1252262" indent="-626131" lvl="1">
              <a:lnSpc>
                <a:spcPts val="5800"/>
              </a:lnSpc>
              <a:buFont typeface="Arial"/>
              <a:buChar char="•"/>
            </a:pPr>
            <a:r>
              <a:rPr lang="en-US" sz="5800">
                <a:solidFill>
                  <a:srgbClr val="91612F"/>
                </a:solidFill>
                <a:latin typeface="Linux Biolinum"/>
              </a:rPr>
              <a:t>Vet Promotion</a:t>
            </a:r>
          </a:p>
          <a:p>
            <a:pPr marL="1252262" indent="-626131" lvl="1">
              <a:lnSpc>
                <a:spcPts val="5800"/>
              </a:lnSpc>
              <a:spcBef>
                <a:spcPct val="0"/>
              </a:spcBef>
              <a:buFont typeface="Arial"/>
              <a:buChar char="•"/>
            </a:pPr>
            <a:r>
              <a:rPr lang="en-US" sz="5800">
                <a:solidFill>
                  <a:srgbClr val="91612F"/>
                </a:solidFill>
                <a:latin typeface="Linux Biolinum"/>
              </a:rPr>
              <a:t>KIWOKO promotion</a:t>
            </a:r>
          </a:p>
        </p:txBody>
      </p:sp>
      <p:sp>
        <p:nvSpPr>
          <p:cNvPr name="TextBox 8" id="8"/>
          <p:cNvSpPr txBox="true"/>
          <p:nvPr/>
        </p:nvSpPr>
        <p:spPr>
          <a:xfrm rot="0">
            <a:off x="9144000" y="2464057"/>
            <a:ext cx="7883553" cy="5176520"/>
          </a:xfrm>
          <a:prstGeom prst="rect">
            <a:avLst/>
          </a:prstGeom>
        </p:spPr>
        <p:txBody>
          <a:bodyPr anchor="t" rtlCol="false" tIns="0" lIns="0" bIns="0" rIns="0">
            <a:spAutoFit/>
          </a:bodyPr>
          <a:lstStyle/>
          <a:p>
            <a:pPr>
              <a:lnSpc>
                <a:spcPts val="5799"/>
              </a:lnSpc>
            </a:pPr>
            <a:r>
              <a:rPr lang="en-US" sz="5799">
                <a:solidFill>
                  <a:srgbClr val="91612F"/>
                </a:solidFill>
                <a:latin typeface="Linux Biolinum Bold"/>
              </a:rPr>
              <a:t>EXPENSES</a:t>
            </a:r>
          </a:p>
          <a:p>
            <a:pPr marL="1252219" indent="-626110" lvl="1">
              <a:lnSpc>
                <a:spcPts val="5799"/>
              </a:lnSpc>
              <a:buFont typeface="Arial"/>
              <a:buChar char="•"/>
            </a:pPr>
            <a:r>
              <a:rPr lang="en-US" sz="5799">
                <a:solidFill>
                  <a:srgbClr val="91612F"/>
                </a:solidFill>
                <a:latin typeface="Linux Biolinum"/>
              </a:rPr>
              <a:t>Salaries</a:t>
            </a:r>
          </a:p>
          <a:p>
            <a:pPr marL="1252219" indent="-626110" lvl="1">
              <a:lnSpc>
                <a:spcPts val="5799"/>
              </a:lnSpc>
              <a:buFont typeface="Arial"/>
              <a:buChar char="•"/>
            </a:pPr>
            <a:r>
              <a:rPr lang="en-US" sz="5799">
                <a:solidFill>
                  <a:srgbClr val="91612F"/>
                </a:solidFill>
                <a:latin typeface="Linux Biolinum"/>
              </a:rPr>
              <a:t>Production</a:t>
            </a:r>
          </a:p>
          <a:p>
            <a:pPr marL="1252219" indent="-626110" lvl="1">
              <a:lnSpc>
                <a:spcPts val="5799"/>
              </a:lnSpc>
              <a:buFont typeface="Arial"/>
              <a:buChar char="•"/>
            </a:pPr>
            <a:r>
              <a:rPr lang="en-US" sz="5799">
                <a:solidFill>
                  <a:srgbClr val="91612F"/>
                </a:solidFill>
                <a:latin typeface="Linux Biolinum"/>
              </a:rPr>
              <a:t>Servers</a:t>
            </a:r>
          </a:p>
          <a:p>
            <a:pPr marL="1252219" indent="-626110" lvl="1">
              <a:lnSpc>
                <a:spcPts val="5799"/>
              </a:lnSpc>
              <a:buFont typeface="Arial"/>
              <a:buChar char="•"/>
            </a:pPr>
            <a:r>
              <a:rPr lang="en-US" sz="5799">
                <a:solidFill>
                  <a:srgbClr val="91612F"/>
                </a:solidFill>
                <a:latin typeface="Linux Biolinum"/>
              </a:rPr>
              <a:t>Marketing</a:t>
            </a:r>
          </a:p>
          <a:p>
            <a:pPr marL="1252219" indent="-626110" lvl="1">
              <a:lnSpc>
                <a:spcPts val="5799"/>
              </a:lnSpc>
              <a:buFont typeface="Arial"/>
              <a:buChar char="•"/>
            </a:pPr>
            <a:r>
              <a:rPr lang="en-US" sz="5799">
                <a:solidFill>
                  <a:srgbClr val="91612F"/>
                </a:solidFill>
                <a:latin typeface="Linux Biolinum"/>
              </a:rPr>
              <a:t>Co-Working Office</a:t>
            </a:r>
          </a:p>
          <a:p>
            <a:pPr>
              <a:lnSpc>
                <a:spcPts val="5799"/>
              </a:lnSpc>
              <a:spcBef>
                <a:spcPct val="0"/>
              </a:spcBef>
            </a:pPr>
          </a:p>
        </p:txBody>
      </p:sp>
      <p:sp>
        <p:nvSpPr>
          <p:cNvPr name="TextBox 9" id="9"/>
          <p:cNvSpPr txBox="true"/>
          <p:nvPr/>
        </p:nvSpPr>
        <p:spPr>
          <a:xfrm rot="0">
            <a:off x="12355" y="8029189"/>
            <a:ext cx="18288000" cy="1425575"/>
          </a:xfrm>
          <a:prstGeom prst="rect">
            <a:avLst/>
          </a:prstGeom>
        </p:spPr>
        <p:txBody>
          <a:bodyPr anchor="t" rtlCol="false" tIns="0" lIns="0" bIns="0" rIns="0">
            <a:spAutoFit/>
          </a:bodyPr>
          <a:lstStyle/>
          <a:p>
            <a:pPr algn="ctr">
              <a:lnSpc>
                <a:spcPts val="5499"/>
              </a:lnSpc>
              <a:spcBef>
                <a:spcPct val="0"/>
              </a:spcBef>
            </a:pPr>
            <a:r>
              <a:rPr lang="en-US" sz="5499">
                <a:solidFill>
                  <a:srgbClr val="91612F"/>
                </a:solidFill>
                <a:latin typeface="Linux Biolinum"/>
              </a:rPr>
              <a:t>Finance needs (Income) and Loan Payments (Expense) after analysis.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OTHERS</a:t>
            </a:r>
          </a:p>
        </p:txBody>
      </p:sp>
      <p:sp>
        <p:nvSpPr>
          <p:cNvPr name="TextBox 7" id="7"/>
          <p:cNvSpPr txBox="true"/>
          <p:nvPr/>
        </p:nvSpPr>
        <p:spPr>
          <a:xfrm rot="0">
            <a:off x="5936453" y="1947214"/>
            <a:ext cx="6406743" cy="610312"/>
          </a:xfrm>
          <a:prstGeom prst="rect">
            <a:avLst/>
          </a:prstGeom>
        </p:spPr>
        <p:txBody>
          <a:bodyPr anchor="t" rtlCol="false" tIns="0" lIns="0" bIns="0" rIns="0">
            <a:spAutoFit/>
          </a:bodyPr>
          <a:lstStyle/>
          <a:p>
            <a:pPr>
              <a:lnSpc>
                <a:spcPts val="4528"/>
              </a:lnSpc>
            </a:pPr>
            <a:r>
              <a:rPr lang="en-US" sz="4528">
                <a:solidFill>
                  <a:srgbClr val="91612F"/>
                </a:solidFill>
                <a:latin typeface="Linux Biolinum"/>
              </a:rPr>
              <a:t>Why these other incomes?</a:t>
            </a:r>
          </a:p>
        </p:txBody>
      </p:sp>
      <p:sp>
        <p:nvSpPr>
          <p:cNvPr name="TextBox 8" id="8"/>
          <p:cNvSpPr txBox="true"/>
          <p:nvPr/>
        </p:nvSpPr>
        <p:spPr>
          <a:xfrm rot="0">
            <a:off x="795782" y="3041907"/>
            <a:ext cx="16696436" cy="631647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Though our main sales previsions allow us to be optimistic, we expect to need more incomes to keep our company properly running, and we have made a realistic plan based on the actual information.</a:t>
            </a:r>
          </a:p>
          <a:p>
            <a:pPr algn="just" marL="902521" indent="-451261" lvl="1">
              <a:lnSpc>
                <a:spcPts val="4180"/>
              </a:lnSpc>
              <a:buFont typeface="Arial"/>
              <a:buChar char="•"/>
            </a:pPr>
            <a:r>
              <a:rPr lang="en-US" sz="4180">
                <a:solidFill>
                  <a:srgbClr val="91612F"/>
                </a:solidFill>
                <a:latin typeface="Linux Biolinum"/>
              </a:rPr>
              <a:t>First, we consider offering an advertising service to other companies, with an average of a 20% of our users opening the app a day, receiving 5 impressions each one of them and charging 1.50€ per 1000 impressions, which is the standard cost in the social media.</a:t>
            </a:r>
          </a:p>
          <a:p>
            <a:pPr algn="just" marL="902521" indent="-451261" lvl="1">
              <a:lnSpc>
                <a:spcPts val="4180"/>
              </a:lnSpc>
              <a:buFont typeface="Arial"/>
              <a:buChar char="•"/>
            </a:pPr>
            <a:r>
              <a:rPr lang="en-US" sz="4180">
                <a:solidFill>
                  <a:srgbClr val="91612F"/>
                </a:solidFill>
                <a:latin typeface="Linux Biolinum"/>
              </a:rPr>
              <a:t>We also have the partnership with KIWOKO and the Veterniaries, both of them are billateral, which means not only them promoting our product but we promoting their's and receiving a comission about that.</a:t>
            </a:r>
          </a:p>
          <a:p>
            <a:pPr algn="just" marL="902521" indent="-451261" lvl="1">
              <a:lnSpc>
                <a:spcPts val="4180"/>
              </a:lnSpc>
              <a:buFont typeface="Arial"/>
              <a:buChar char="•"/>
            </a:pPr>
            <a:r>
              <a:rPr lang="en-US" sz="4180">
                <a:solidFill>
                  <a:srgbClr val="91612F"/>
                </a:solidFill>
                <a:latin typeface="Linux Biolinum"/>
              </a:rPr>
              <a:t>All the data has been studied from the actual market,  for instance the average veterinary cost or the proportion of pet owners going to vet.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48421" y="2288863"/>
            <a:ext cx="9182806" cy="5089902"/>
          </a:xfrm>
          <a:custGeom>
            <a:avLst/>
            <a:gdLst/>
            <a:ahLst/>
            <a:cxnLst/>
            <a:rect r="r" b="b" t="t" l="l"/>
            <a:pathLst>
              <a:path h="5089902" w="9182806">
                <a:moveTo>
                  <a:pt x="0" y="0"/>
                </a:moveTo>
                <a:lnTo>
                  <a:pt x="9182806" y="0"/>
                </a:lnTo>
                <a:lnTo>
                  <a:pt x="9182806" y="5089902"/>
                </a:lnTo>
                <a:lnTo>
                  <a:pt x="0" y="5089902"/>
                </a:lnTo>
                <a:lnTo>
                  <a:pt x="0" y="0"/>
                </a:lnTo>
                <a:close/>
              </a:path>
            </a:pathLst>
          </a:custGeom>
          <a:blipFill>
            <a:blip r:embed="rId6"/>
            <a:stretch>
              <a:fillRect l="-154887" t="0" r="0" b="-207211"/>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More data and parameters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209910" y="2392803"/>
            <a:ext cx="9868180" cy="3569574"/>
          </a:xfrm>
          <a:custGeom>
            <a:avLst/>
            <a:gdLst/>
            <a:ahLst/>
            <a:cxnLst/>
            <a:rect r="r" b="b" t="t" l="l"/>
            <a:pathLst>
              <a:path h="3569574" w="9868180">
                <a:moveTo>
                  <a:pt x="0" y="0"/>
                </a:moveTo>
                <a:lnTo>
                  <a:pt x="9868180" y="0"/>
                </a:lnTo>
                <a:lnTo>
                  <a:pt x="9868180" y="3569574"/>
                </a:lnTo>
                <a:lnTo>
                  <a:pt x="0" y="3569574"/>
                </a:lnTo>
                <a:lnTo>
                  <a:pt x="0" y="0"/>
                </a:lnTo>
                <a:close/>
              </a:path>
            </a:pathLst>
          </a:custGeom>
          <a:blipFill>
            <a:blip r:embed="rId6"/>
            <a:stretch>
              <a:fillRect l="0" t="0" r="0" b="0"/>
            </a:stretch>
          </a:blipFill>
        </p:spPr>
      </p:sp>
      <p:sp>
        <p:nvSpPr>
          <p:cNvPr name="TextBox 7" id="7"/>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MARKETING</a:t>
            </a:r>
          </a:p>
        </p:txBody>
      </p:sp>
      <p:sp>
        <p:nvSpPr>
          <p:cNvPr name="TextBox 8" id="8"/>
          <p:cNvSpPr txBox="true"/>
          <p:nvPr/>
        </p:nvSpPr>
        <p:spPr>
          <a:xfrm rot="0">
            <a:off x="6642194" y="1692248"/>
            <a:ext cx="3975335" cy="515626"/>
          </a:xfrm>
          <a:prstGeom prst="rect">
            <a:avLst/>
          </a:prstGeom>
        </p:spPr>
        <p:txBody>
          <a:bodyPr anchor="t" rtlCol="false" tIns="0" lIns="0" bIns="0" rIns="0">
            <a:spAutoFit/>
          </a:bodyPr>
          <a:lstStyle/>
          <a:p>
            <a:pPr>
              <a:lnSpc>
                <a:spcPts val="3800"/>
              </a:lnSpc>
            </a:pPr>
            <a:r>
              <a:rPr lang="en-US" sz="3800">
                <a:solidFill>
                  <a:srgbClr val="91612F"/>
                </a:solidFill>
                <a:latin typeface="Linux Biolinum"/>
              </a:rPr>
              <a:t>Why this formula?</a:t>
            </a:r>
          </a:p>
        </p:txBody>
      </p:sp>
      <p:sp>
        <p:nvSpPr>
          <p:cNvPr name="TextBox 9" id="9"/>
          <p:cNvSpPr txBox="true"/>
          <p:nvPr/>
        </p:nvSpPr>
        <p:spPr>
          <a:xfrm rot="0">
            <a:off x="795782" y="6219552"/>
            <a:ext cx="16696436" cy="3173229"/>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We want to model how much people do we get from different criteria:</a:t>
            </a:r>
          </a:p>
          <a:p>
            <a:pPr algn="just" marL="902521" indent="-451261" lvl="1">
              <a:lnSpc>
                <a:spcPts val="4180"/>
              </a:lnSpc>
              <a:buFont typeface="Arial"/>
              <a:buChar char="•"/>
            </a:pPr>
            <a:r>
              <a:rPr lang="en-US" sz="4180">
                <a:solidFill>
                  <a:srgbClr val="91612F"/>
                </a:solidFill>
                <a:latin typeface="Linux Biolinum"/>
              </a:rPr>
              <a:t>The already share of the market of our company.</a:t>
            </a:r>
          </a:p>
          <a:p>
            <a:pPr algn="just" marL="902521" indent="-451261" lvl="1">
              <a:lnSpc>
                <a:spcPts val="4180"/>
              </a:lnSpc>
              <a:buFont typeface="Arial"/>
              <a:buChar char="•"/>
            </a:pPr>
            <a:r>
              <a:rPr lang="en-US" sz="4180">
                <a:solidFill>
                  <a:srgbClr val="91612F"/>
                </a:solidFill>
                <a:latin typeface="Linux Biolinum"/>
              </a:rPr>
              <a:t>The portion of the potential users that we want to reach (initially 10%, increases with the time to reach the rest of the market)</a:t>
            </a:r>
          </a:p>
          <a:p>
            <a:pPr algn="just" marL="902521" indent="-451261" lvl="1">
              <a:lnSpc>
                <a:spcPts val="4180"/>
              </a:lnSpc>
              <a:buFont typeface="Arial"/>
              <a:buChar char="•"/>
            </a:pPr>
            <a:r>
              <a:rPr lang="en-US" sz="4180">
                <a:solidFill>
                  <a:srgbClr val="91612F"/>
                </a:solidFill>
                <a:latin typeface="Linux Biolinum"/>
              </a:rPr>
              <a:t>Special campaigns (The initial one and one per each anniversary, when we plan to launch a big update of our app and services).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37241" y="1936863"/>
            <a:ext cx="9613518" cy="5601476"/>
          </a:xfrm>
          <a:custGeom>
            <a:avLst/>
            <a:gdLst/>
            <a:ahLst/>
            <a:cxnLst/>
            <a:rect r="r" b="b" t="t" l="l"/>
            <a:pathLst>
              <a:path h="5601476" w="9613518">
                <a:moveTo>
                  <a:pt x="0" y="0"/>
                </a:moveTo>
                <a:lnTo>
                  <a:pt x="9613518" y="0"/>
                </a:lnTo>
                <a:lnTo>
                  <a:pt x="9613518" y="5601476"/>
                </a:lnTo>
                <a:lnTo>
                  <a:pt x="0" y="5601476"/>
                </a:lnTo>
                <a:lnTo>
                  <a:pt x="0" y="0"/>
                </a:lnTo>
                <a:close/>
              </a:path>
            </a:pathLst>
          </a:custGeom>
          <a:blipFill>
            <a:blip r:embed="rId6"/>
            <a:stretch>
              <a:fillRect l="0" t="0" r="0" b="0"/>
            </a:stretch>
          </a:blipFill>
        </p:spPr>
      </p:sp>
      <p:sp>
        <p:nvSpPr>
          <p:cNvPr name="TextBox 7" id="7"/>
          <p:cNvSpPr txBox="true"/>
          <p:nvPr/>
        </p:nvSpPr>
        <p:spPr>
          <a:xfrm rot="0">
            <a:off x="2096098" y="555625"/>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MARKETING in Data</a:t>
            </a:r>
          </a:p>
        </p:txBody>
      </p:sp>
      <p:sp>
        <p:nvSpPr>
          <p:cNvPr name="TextBox 8" id="8"/>
          <p:cNvSpPr txBox="true"/>
          <p:nvPr/>
        </p:nvSpPr>
        <p:spPr>
          <a:xfrm rot="0">
            <a:off x="795782" y="7919339"/>
            <a:ext cx="16696436" cy="1601604"/>
          </a:xfrm>
          <a:prstGeom prst="rect">
            <a:avLst/>
          </a:prstGeom>
        </p:spPr>
        <p:txBody>
          <a:bodyPr anchor="t" rtlCol="false" tIns="0" lIns="0" bIns="0" rIns="0">
            <a:spAutoFit/>
          </a:bodyPr>
          <a:lstStyle/>
          <a:p>
            <a:pPr algn="just" marL="902521" indent="-451261" lvl="1">
              <a:lnSpc>
                <a:spcPts val="4180"/>
              </a:lnSpc>
              <a:buFont typeface="Arial"/>
              <a:buChar char="•"/>
            </a:pPr>
            <a:r>
              <a:rPr lang="en-US" sz="4180">
                <a:solidFill>
                  <a:srgbClr val="91612F"/>
                </a:solidFill>
                <a:latin typeface="Linux Biolinum"/>
              </a:rPr>
              <a:t>We expect these parameters to be the basis of our marketing modelling, most of them based on current trendencies (real cost of engagement and probable percentage of success ads.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185803" y="2185740"/>
            <a:ext cx="9841750" cy="5915520"/>
          </a:xfrm>
          <a:custGeom>
            <a:avLst/>
            <a:gdLst/>
            <a:ahLst/>
            <a:cxnLst/>
            <a:rect r="r" b="b" t="t" l="l"/>
            <a:pathLst>
              <a:path h="5915520" w="9841750">
                <a:moveTo>
                  <a:pt x="0" y="0"/>
                </a:moveTo>
                <a:lnTo>
                  <a:pt x="9841750" y="0"/>
                </a:lnTo>
                <a:lnTo>
                  <a:pt x="9841750" y="5915520"/>
                </a:lnTo>
                <a:lnTo>
                  <a:pt x="0" y="5915520"/>
                </a:lnTo>
                <a:lnTo>
                  <a:pt x="0" y="0"/>
                </a:lnTo>
                <a:close/>
              </a:path>
            </a:pathLst>
          </a:custGeom>
          <a:blipFill>
            <a:blip r:embed="rId6"/>
            <a:stretch>
              <a:fillRect l="0" t="0" r="0" b="0"/>
            </a:stretch>
          </a:blipFill>
        </p:spPr>
      </p:sp>
      <p:sp>
        <p:nvSpPr>
          <p:cNvPr name="Freeform 7" id="7"/>
          <p:cNvSpPr/>
          <p:nvPr/>
        </p:nvSpPr>
        <p:spPr>
          <a:xfrm flipH="false" flipV="false" rot="0">
            <a:off x="290858" y="4692104"/>
            <a:ext cx="6428679" cy="902793"/>
          </a:xfrm>
          <a:custGeom>
            <a:avLst/>
            <a:gdLst/>
            <a:ahLst/>
            <a:cxnLst/>
            <a:rect r="r" b="b" t="t" l="l"/>
            <a:pathLst>
              <a:path h="902793" w="6428679">
                <a:moveTo>
                  <a:pt x="0" y="0"/>
                </a:moveTo>
                <a:lnTo>
                  <a:pt x="6428679" y="0"/>
                </a:lnTo>
                <a:lnTo>
                  <a:pt x="6428679" y="902792"/>
                </a:lnTo>
                <a:lnTo>
                  <a:pt x="0" y="902792"/>
                </a:lnTo>
                <a:lnTo>
                  <a:pt x="0" y="0"/>
                </a:lnTo>
                <a:close/>
              </a:path>
            </a:pathLst>
          </a:custGeom>
          <a:blipFill>
            <a:blip r:embed="rId7"/>
            <a:stretch>
              <a:fillRect l="0" t="0" r="0" b="0"/>
            </a:stretch>
          </a:blipFill>
        </p:spPr>
      </p:sp>
      <p:sp>
        <p:nvSpPr>
          <p:cNvPr name="TextBox 8" id="8"/>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Amortization of computers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010253" y="2050776"/>
            <a:ext cx="12259142" cy="7368527"/>
          </a:xfrm>
          <a:custGeom>
            <a:avLst/>
            <a:gdLst/>
            <a:ahLst/>
            <a:cxnLst/>
            <a:rect r="r" b="b" t="t" l="l"/>
            <a:pathLst>
              <a:path h="7368527" w="12259142">
                <a:moveTo>
                  <a:pt x="0" y="0"/>
                </a:moveTo>
                <a:lnTo>
                  <a:pt x="12259142" y="0"/>
                </a:lnTo>
                <a:lnTo>
                  <a:pt x="12259142" y="7368527"/>
                </a:lnTo>
                <a:lnTo>
                  <a:pt x="0" y="7368527"/>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72731" y="1869295"/>
            <a:ext cx="12942538" cy="7779292"/>
          </a:xfrm>
          <a:custGeom>
            <a:avLst/>
            <a:gdLst/>
            <a:ahLst/>
            <a:cxnLst/>
            <a:rect r="r" b="b" t="t" l="l"/>
            <a:pathLst>
              <a:path h="7779292" w="12942538">
                <a:moveTo>
                  <a:pt x="0" y="0"/>
                </a:moveTo>
                <a:lnTo>
                  <a:pt x="12942538" y="0"/>
                </a:lnTo>
                <a:lnTo>
                  <a:pt x="12942538" y="7779291"/>
                </a:lnTo>
                <a:lnTo>
                  <a:pt x="0" y="7779291"/>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55017" y="1869295"/>
            <a:ext cx="12777967" cy="7680374"/>
          </a:xfrm>
          <a:custGeom>
            <a:avLst/>
            <a:gdLst/>
            <a:ahLst/>
            <a:cxnLst/>
            <a:rect r="r" b="b" t="t" l="l"/>
            <a:pathLst>
              <a:path h="7680374" w="12777967">
                <a:moveTo>
                  <a:pt x="0" y="0"/>
                </a:moveTo>
                <a:lnTo>
                  <a:pt x="12777966" y="0"/>
                </a:lnTo>
                <a:lnTo>
                  <a:pt x="12777966" y="7680373"/>
                </a:lnTo>
                <a:lnTo>
                  <a:pt x="0" y="7680373"/>
                </a:lnTo>
                <a:lnTo>
                  <a:pt x="0" y="0"/>
                </a:lnTo>
                <a:close/>
              </a:path>
            </a:pathLst>
          </a:custGeom>
          <a:blipFill>
            <a:blip r:embed="rId6"/>
            <a:stretch>
              <a:fillRect l="0" t="0" r="0" b="0"/>
            </a:stretch>
          </a:blipFill>
        </p:spPr>
      </p:sp>
      <p:sp>
        <p:nvSpPr>
          <p:cNvPr name="TextBox 7" id="7"/>
          <p:cNvSpPr txBox="true"/>
          <p:nvPr/>
        </p:nvSpPr>
        <p:spPr>
          <a:xfrm rot="0">
            <a:off x="2091922" y="793233"/>
            <a:ext cx="14095804" cy="1076062"/>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a:rPr>
              <a:t>BP SCHEME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9801" y="7907227"/>
            <a:ext cx="15799962" cy="1934861"/>
          </a:xfrm>
          <a:custGeom>
            <a:avLst/>
            <a:gdLst/>
            <a:ahLst/>
            <a:cxnLst/>
            <a:rect r="r" b="b" t="t" l="l"/>
            <a:pathLst>
              <a:path h="1934861" w="15799962">
                <a:moveTo>
                  <a:pt x="0" y="0"/>
                </a:moveTo>
                <a:lnTo>
                  <a:pt x="15799962" y="0"/>
                </a:lnTo>
                <a:lnTo>
                  <a:pt x="15799962" y="1934861"/>
                </a:lnTo>
                <a:lnTo>
                  <a:pt x="0" y="1934861"/>
                </a:lnTo>
                <a:lnTo>
                  <a:pt x="0" y="0"/>
                </a:lnTo>
                <a:close/>
              </a:path>
            </a:pathLst>
          </a:custGeom>
          <a:blipFill>
            <a:blip r:embed="rId6"/>
            <a:stretch>
              <a:fillRect l="0" t="-1726" r="0" b="-1726"/>
            </a:stretch>
          </a:blipFill>
        </p:spPr>
      </p:sp>
      <p:sp>
        <p:nvSpPr>
          <p:cNvPr name="Freeform 7" id="7"/>
          <p:cNvSpPr/>
          <p:nvPr/>
        </p:nvSpPr>
        <p:spPr>
          <a:xfrm flipH="false" flipV="false" rot="0">
            <a:off x="891789" y="3165922"/>
            <a:ext cx="8874919" cy="2964851"/>
          </a:xfrm>
          <a:custGeom>
            <a:avLst/>
            <a:gdLst/>
            <a:ahLst/>
            <a:cxnLst/>
            <a:rect r="r" b="b" t="t" l="l"/>
            <a:pathLst>
              <a:path h="2964851" w="8874919">
                <a:moveTo>
                  <a:pt x="0" y="0"/>
                </a:moveTo>
                <a:lnTo>
                  <a:pt x="8874919" y="0"/>
                </a:lnTo>
                <a:lnTo>
                  <a:pt x="8874919" y="2964852"/>
                </a:lnTo>
                <a:lnTo>
                  <a:pt x="0" y="2964852"/>
                </a:lnTo>
                <a:lnTo>
                  <a:pt x="0" y="0"/>
                </a:lnTo>
                <a:close/>
              </a:path>
            </a:pathLst>
          </a:custGeom>
          <a:blipFill>
            <a:blip r:embed="rId7"/>
            <a:stretch>
              <a:fillRect l="0" t="0" r="0" b="0"/>
            </a:stretch>
          </a:blipFill>
        </p:spPr>
      </p:sp>
      <p:sp>
        <p:nvSpPr>
          <p:cNvPr name="Freeform 8" id="8"/>
          <p:cNvSpPr/>
          <p:nvPr/>
        </p:nvSpPr>
        <p:spPr>
          <a:xfrm flipH="false" flipV="false" rot="0">
            <a:off x="9766708" y="3165922"/>
            <a:ext cx="6974387" cy="3708788"/>
          </a:xfrm>
          <a:custGeom>
            <a:avLst/>
            <a:gdLst/>
            <a:ahLst/>
            <a:cxnLst/>
            <a:rect r="r" b="b" t="t" l="l"/>
            <a:pathLst>
              <a:path h="3708788" w="6974387">
                <a:moveTo>
                  <a:pt x="0" y="0"/>
                </a:moveTo>
                <a:lnTo>
                  <a:pt x="6974388" y="0"/>
                </a:lnTo>
                <a:lnTo>
                  <a:pt x="6974388" y="3708788"/>
                </a:lnTo>
                <a:lnTo>
                  <a:pt x="0" y="3708788"/>
                </a:lnTo>
                <a:lnTo>
                  <a:pt x="0" y="0"/>
                </a:lnTo>
                <a:close/>
              </a:path>
            </a:pathLst>
          </a:custGeom>
          <a:blipFill>
            <a:blip r:embed="rId8"/>
            <a:stretch>
              <a:fillRect l="0" t="0" r="0" b="0"/>
            </a:stretch>
          </a:blipFill>
        </p:spPr>
      </p:sp>
      <p:sp>
        <p:nvSpPr>
          <p:cNvPr name="TextBox 9" id="9"/>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10" id="10"/>
          <p:cNvSpPr txBox="true"/>
          <p:nvPr/>
        </p:nvSpPr>
        <p:spPr>
          <a:xfrm rot="0">
            <a:off x="1796596" y="2450081"/>
            <a:ext cx="5815410" cy="515626"/>
          </a:xfrm>
          <a:prstGeom prst="rect">
            <a:avLst/>
          </a:prstGeom>
        </p:spPr>
        <p:txBody>
          <a:bodyPr anchor="t" rtlCol="false" tIns="0" lIns="0" bIns="0" rIns="0">
            <a:spAutoFit/>
          </a:bodyPr>
          <a:lstStyle/>
          <a:p>
            <a:pPr marL="820472" indent="-410236" lvl="1">
              <a:lnSpc>
                <a:spcPts val="3800"/>
              </a:lnSpc>
              <a:buFont typeface="Arial"/>
              <a:buChar char="•"/>
            </a:pPr>
            <a:r>
              <a:rPr lang="en-US" sz="3800">
                <a:solidFill>
                  <a:srgbClr val="91612F"/>
                </a:solidFill>
                <a:latin typeface="Linux Biolinum"/>
              </a:rPr>
              <a:t>Users prevision formula:</a:t>
            </a:r>
          </a:p>
        </p:txBody>
      </p:sp>
      <p:sp>
        <p:nvSpPr>
          <p:cNvPr name="TextBox 11" id="11"/>
          <p:cNvSpPr txBox="true"/>
          <p:nvPr/>
        </p:nvSpPr>
        <p:spPr>
          <a:xfrm rot="0">
            <a:off x="10881026" y="2450081"/>
            <a:ext cx="5815410" cy="515626"/>
          </a:xfrm>
          <a:prstGeom prst="rect">
            <a:avLst/>
          </a:prstGeom>
        </p:spPr>
        <p:txBody>
          <a:bodyPr anchor="t" rtlCol="false" tIns="0" lIns="0" bIns="0" rIns="0">
            <a:spAutoFit/>
          </a:bodyPr>
          <a:lstStyle/>
          <a:p>
            <a:pPr marL="820472" indent="-410236" lvl="1">
              <a:lnSpc>
                <a:spcPts val="3800"/>
              </a:lnSpc>
              <a:buFont typeface="Arial"/>
              <a:buChar char="•"/>
            </a:pPr>
            <a:r>
              <a:rPr lang="en-US" sz="3800">
                <a:solidFill>
                  <a:srgbClr val="91612F"/>
                </a:solidFill>
                <a:latin typeface="Linux Biolinum"/>
              </a:rPr>
              <a:t>Parameters:</a:t>
            </a:r>
          </a:p>
        </p:txBody>
      </p:sp>
      <p:sp>
        <p:nvSpPr>
          <p:cNvPr name="TextBox 12" id="12"/>
          <p:cNvSpPr txBox="true"/>
          <p:nvPr/>
        </p:nvSpPr>
        <p:spPr>
          <a:xfrm rot="0">
            <a:off x="3891132" y="7150139"/>
            <a:ext cx="5815410" cy="515626"/>
          </a:xfrm>
          <a:prstGeom prst="rect">
            <a:avLst/>
          </a:prstGeom>
        </p:spPr>
        <p:txBody>
          <a:bodyPr anchor="t" rtlCol="false" tIns="0" lIns="0" bIns="0" rIns="0">
            <a:spAutoFit/>
          </a:bodyPr>
          <a:lstStyle/>
          <a:p>
            <a:pPr marL="820472" indent="-410236" lvl="1">
              <a:lnSpc>
                <a:spcPts val="3800"/>
              </a:lnSpc>
              <a:buFont typeface="Arial"/>
              <a:buChar char="•"/>
            </a:pPr>
            <a:r>
              <a:rPr lang="en-US" sz="3800">
                <a:solidFill>
                  <a:srgbClr val="91612F"/>
                </a:solidFill>
                <a:latin typeface="Linux Biolinum"/>
              </a:rPr>
              <a:t>Actual data:</a:t>
            </a:r>
          </a:p>
        </p:txBody>
      </p:sp>
      <p:sp>
        <p:nvSpPr>
          <p:cNvPr name="TextBox 13" id="13"/>
          <p:cNvSpPr txBox="true"/>
          <p:nvPr/>
        </p:nvSpPr>
        <p:spPr>
          <a:xfrm rot="0">
            <a:off x="3194113" y="6350039"/>
            <a:ext cx="4270272" cy="267342"/>
          </a:xfrm>
          <a:prstGeom prst="rect">
            <a:avLst/>
          </a:prstGeom>
        </p:spPr>
        <p:txBody>
          <a:bodyPr anchor="t" rtlCol="false" tIns="0" lIns="0" bIns="0" rIns="0">
            <a:spAutoFit/>
          </a:bodyPr>
          <a:lstStyle/>
          <a:p>
            <a:pPr>
              <a:lnSpc>
                <a:spcPts val="1900"/>
              </a:lnSpc>
            </a:pPr>
            <a:r>
              <a:rPr lang="en-US" sz="1900">
                <a:solidFill>
                  <a:srgbClr val="91612F"/>
                </a:solidFill>
                <a:latin typeface="Linux Biolinum"/>
              </a:rPr>
              <a:t>*Further explanation in back up slides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7593195" y="7657995"/>
            <a:ext cx="1691219" cy="4627715"/>
          </a:xfrm>
          <a:custGeom>
            <a:avLst/>
            <a:gdLst/>
            <a:ahLst/>
            <a:cxnLst/>
            <a:rect r="r" b="b" t="t" l="l"/>
            <a:pathLst>
              <a:path h="4627715" w="1691219">
                <a:moveTo>
                  <a:pt x="0" y="0"/>
                </a:moveTo>
                <a:lnTo>
                  <a:pt x="1691219" y="0"/>
                </a:lnTo>
                <a:lnTo>
                  <a:pt x="1691219"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822034" y="3122637"/>
            <a:ext cx="11205519" cy="6849216"/>
          </a:xfrm>
          <a:custGeom>
            <a:avLst/>
            <a:gdLst/>
            <a:ahLst/>
            <a:cxnLst/>
            <a:rect r="r" b="b" t="t" l="l"/>
            <a:pathLst>
              <a:path h="6849216" w="11205519">
                <a:moveTo>
                  <a:pt x="0" y="0"/>
                </a:moveTo>
                <a:lnTo>
                  <a:pt x="11205519" y="0"/>
                </a:lnTo>
                <a:lnTo>
                  <a:pt x="11205519" y="6849216"/>
                </a:lnTo>
                <a:lnTo>
                  <a:pt x="0" y="6849216"/>
                </a:lnTo>
                <a:lnTo>
                  <a:pt x="0" y="0"/>
                </a:lnTo>
                <a:close/>
              </a:path>
            </a:pathLst>
          </a:custGeom>
          <a:blipFill>
            <a:blip r:embed="rId6"/>
            <a:stretch>
              <a:fillRect l="0" t="0" r="0" b="0"/>
            </a:stretch>
          </a:blipFill>
        </p:spPr>
      </p:sp>
      <p:grpSp>
        <p:nvGrpSpPr>
          <p:cNvPr name="Group 7" id="7"/>
          <p:cNvGrpSpPr/>
          <p:nvPr/>
        </p:nvGrpSpPr>
        <p:grpSpPr>
          <a:xfrm rot="0">
            <a:off x="7140931" y="5964788"/>
            <a:ext cx="1775107" cy="1164914"/>
            <a:chOff x="0" y="0"/>
            <a:chExt cx="812800" cy="533400"/>
          </a:xfrm>
        </p:grpSpPr>
        <p:sp>
          <p:nvSpPr>
            <p:cNvPr name="Freeform 8" id="8"/>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91612F"/>
            </a:solidFill>
          </p:spPr>
        </p:sp>
        <p:sp>
          <p:nvSpPr>
            <p:cNvPr name="TextBox 9" id="9"/>
            <p:cNvSpPr txBox="true"/>
            <p:nvPr/>
          </p:nvSpPr>
          <p:spPr>
            <a:xfrm>
              <a:off x="38100" y="60325"/>
              <a:ext cx="736600" cy="396875"/>
            </a:xfrm>
            <a:prstGeom prst="rect">
              <a:avLst/>
            </a:prstGeom>
          </p:spPr>
          <p:txBody>
            <a:bodyPr anchor="ctr" rtlCol="false" tIns="50800" lIns="50800" bIns="50800" rIns="50800"/>
            <a:lstStyle/>
            <a:p>
              <a:pPr algn="ctr">
                <a:lnSpc>
                  <a:spcPts val="1820"/>
                </a:lnSpc>
              </a:pPr>
              <a:r>
                <a:rPr lang="en-US" sz="1300">
                  <a:solidFill>
                    <a:srgbClr val="FEFEFE"/>
                  </a:solidFill>
                  <a:latin typeface="Assistant Regular"/>
                </a:rPr>
                <a:t>Company Setup &amp; Product Development</a:t>
              </a:r>
            </a:p>
          </p:txBody>
        </p:sp>
      </p:grpSp>
      <p:sp>
        <p:nvSpPr>
          <p:cNvPr name="TextBox 10" id="10"/>
          <p:cNvSpPr txBox="true"/>
          <p:nvPr/>
        </p:nvSpPr>
        <p:spPr>
          <a:xfrm rot="0">
            <a:off x="2600631" y="555652"/>
            <a:ext cx="14095804" cy="1079446"/>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 Users</a:t>
            </a:r>
          </a:p>
        </p:txBody>
      </p:sp>
      <p:sp>
        <p:nvSpPr>
          <p:cNvPr name="TextBox 11" id="11"/>
          <p:cNvSpPr txBox="true"/>
          <p:nvPr/>
        </p:nvSpPr>
        <p:spPr>
          <a:xfrm rot="0">
            <a:off x="2067195" y="1973831"/>
            <a:ext cx="13283949" cy="991876"/>
          </a:xfrm>
          <a:prstGeom prst="rect">
            <a:avLst/>
          </a:prstGeom>
        </p:spPr>
        <p:txBody>
          <a:bodyPr anchor="t" rtlCol="false" tIns="0" lIns="0" bIns="0" rIns="0">
            <a:spAutoFit/>
          </a:bodyPr>
          <a:lstStyle/>
          <a:p>
            <a:pPr algn="just" marL="820472" indent="-410236" lvl="1">
              <a:lnSpc>
                <a:spcPts val="3800"/>
              </a:lnSpc>
              <a:buFont typeface="Arial"/>
              <a:buChar char="•"/>
            </a:pPr>
            <a:r>
              <a:rPr lang="en-US" sz="3800">
                <a:solidFill>
                  <a:srgbClr val="91612F"/>
                </a:solidFill>
                <a:latin typeface="Linux Biolinum"/>
              </a:rPr>
              <a:t>Our sales mainly consist on the subscriptions and the Tracker units sold, so the PRO version subscriptors are the key.</a:t>
            </a:r>
          </a:p>
        </p:txBody>
      </p:sp>
      <p:sp>
        <p:nvSpPr>
          <p:cNvPr name="TextBox 12" id="12"/>
          <p:cNvSpPr txBox="true"/>
          <p:nvPr/>
        </p:nvSpPr>
        <p:spPr>
          <a:xfrm rot="0">
            <a:off x="483962" y="4368701"/>
            <a:ext cx="5030672" cy="3373126"/>
          </a:xfrm>
          <a:prstGeom prst="rect">
            <a:avLst/>
          </a:prstGeom>
        </p:spPr>
        <p:txBody>
          <a:bodyPr anchor="t" rtlCol="false" tIns="0" lIns="0" bIns="0" rIns="0">
            <a:spAutoFit/>
          </a:bodyPr>
          <a:lstStyle/>
          <a:p>
            <a:pPr algn="just">
              <a:lnSpc>
                <a:spcPts val="3800"/>
              </a:lnSpc>
            </a:pPr>
            <a:r>
              <a:rPr lang="en-US" sz="3800">
                <a:solidFill>
                  <a:srgbClr val="91612F"/>
                </a:solidFill>
                <a:latin typeface="Linux Biolinum"/>
              </a:rPr>
              <a:t>Based on our promotion campagin and a study of the target market users behaviour, we expect the </a:t>
            </a:r>
            <a:r>
              <a:rPr lang="en-US" sz="3800">
                <a:solidFill>
                  <a:srgbClr val="91612F"/>
                </a:solidFill>
                <a:latin typeface="Linux Biolinum Bold"/>
              </a:rPr>
              <a:t>4% of our users to subscribe to the PRO version.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0342" y="2064024"/>
            <a:ext cx="8973658" cy="7387286"/>
          </a:xfrm>
          <a:custGeom>
            <a:avLst/>
            <a:gdLst/>
            <a:ahLst/>
            <a:cxnLst/>
            <a:rect r="r" b="b" t="t" l="l"/>
            <a:pathLst>
              <a:path h="7387286" w="8973658">
                <a:moveTo>
                  <a:pt x="0" y="0"/>
                </a:moveTo>
                <a:lnTo>
                  <a:pt x="8973658" y="0"/>
                </a:lnTo>
                <a:lnTo>
                  <a:pt x="8973658" y="7387286"/>
                </a:lnTo>
                <a:lnTo>
                  <a:pt x="0" y="7387286"/>
                </a:lnTo>
                <a:lnTo>
                  <a:pt x="0" y="0"/>
                </a:lnTo>
                <a:close/>
              </a:path>
            </a:pathLst>
          </a:custGeom>
          <a:blipFill>
            <a:blip r:embed="rId6"/>
            <a:stretch>
              <a:fillRect l="0" t="0" r="0" b="0"/>
            </a:stretch>
          </a:blipFill>
        </p:spPr>
      </p:sp>
      <p:sp>
        <p:nvSpPr>
          <p:cNvPr name="Freeform 7" id="7"/>
          <p:cNvSpPr/>
          <p:nvPr/>
        </p:nvSpPr>
        <p:spPr>
          <a:xfrm flipH="false" flipV="false" rot="0">
            <a:off x="9466057" y="2064024"/>
            <a:ext cx="8597051" cy="7387286"/>
          </a:xfrm>
          <a:custGeom>
            <a:avLst/>
            <a:gdLst/>
            <a:ahLst/>
            <a:cxnLst/>
            <a:rect r="r" b="b" t="t" l="l"/>
            <a:pathLst>
              <a:path h="7387286" w="8597051">
                <a:moveTo>
                  <a:pt x="0" y="0"/>
                </a:moveTo>
                <a:lnTo>
                  <a:pt x="8597051" y="0"/>
                </a:lnTo>
                <a:lnTo>
                  <a:pt x="8597051" y="7387286"/>
                </a:lnTo>
                <a:lnTo>
                  <a:pt x="0" y="7387286"/>
                </a:lnTo>
                <a:lnTo>
                  <a:pt x="0" y="0"/>
                </a:lnTo>
                <a:close/>
              </a:path>
            </a:pathLst>
          </a:custGeom>
          <a:blipFill>
            <a:blip r:embed="rId7"/>
            <a:stretch>
              <a:fillRect l="0" t="0" r="0" b="0"/>
            </a:stretch>
          </a:blipFill>
        </p:spPr>
      </p:sp>
      <p:sp>
        <p:nvSpPr>
          <p:cNvPr name="TextBox 8" id="8"/>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SALES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3962" y="2830515"/>
            <a:ext cx="7579397" cy="5504744"/>
          </a:xfrm>
          <a:custGeom>
            <a:avLst/>
            <a:gdLst/>
            <a:ahLst/>
            <a:cxnLst/>
            <a:rect r="r" b="b" t="t" l="l"/>
            <a:pathLst>
              <a:path h="5504744" w="7579397">
                <a:moveTo>
                  <a:pt x="0" y="0"/>
                </a:moveTo>
                <a:lnTo>
                  <a:pt x="7579397" y="0"/>
                </a:lnTo>
                <a:lnTo>
                  <a:pt x="7579397" y="5504744"/>
                </a:lnTo>
                <a:lnTo>
                  <a:pt x="0" y="5504744"/>
                </a:lnTo>
                <a:lnTo>
                  <a:pt x="0" y="0"/>
                </a:lnTo>
                <a:close/>
              </a:path>
            </a:pathLst>
          </a:custGeom>
          <a:blipFill>
            <a:blip r:embed="rId6"/>
            <a:stretch>
              <a:fillRect l="0" t="0" r="0" b="0"/>
            </a:stretch>
          </a:blipFill>
        </p:spPr>
      </p:sp>
      <p:sp>
        <p:nvSpPr>
          <p:cNvPr name="Freeform 7" id="7"/>
          <p:cNvSpPr/>
          <p:nvPr/>
        </p:nvSpPr>
        <p:spPr>
          <a:xfrm flipH="false" flipV="false" rot="0">
            <a:off x="8245177" y="2493358"/>
            <a:ext cx="9715561" cy="6179057"/>
          </a:xfrm>
          <a:custGeom>
            <a:avLst/>
            <a:gdLst/>
            <a:ahLst/>
            <a:cxnLst/>
            <a:rect r="r" b="b" t="t" l="l"/>
            <a:pathLst>
              <a:path h="6179057" w="9715561">
                <a:moveTo>
                  <a:pt x="0" y="0"/>
                </a:moveTo>
                <a:lnTo>
                  <a:pt x="9715560" y="0"/>
                </a:lnTo>
                <a:lnTo>
                  <a:pt x="9715560" y="6179057"/>
                </a:lnTo>
                <a:lnTo>
                  <a:pt x="0" y="6179057"/>
                </a:lnTo>
                <a:lnTo>
                  <a:pt x="0" y="0"/>
                </a:lnTo>
                <a:close/>
              </a:path>
            </a:pathLst>
          </a:custGeom>
          <a:blipFill>
            <a:blip r:embed="rId7"/>
            <a:stretch>
              <a:fillRect l="0" t="0" r="0" b="0"/>
            </a:stretch>
          </a:blipFill>
        </p:spPr>
      </p:sp>
      <p:sp>
        <p:nvSpPr>
          <p:cNvPr name="TextBox 8" id="8"/>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REVENUES - OTHERS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38095" y="2087937"/>
            <a:ext cx="6550396" cy="3937206"/>
          </a:xfrm>
          <a:custGeom>
            <a:avLst/>
            <a:gdLst/>
            <a:ahLst/>
            <a:cxnLst/>
            <a:rect r="r" b="b" t="t" l="l"/>
            <a:pathLst>
              <a:path h="3937206" w="6550396">
                <a:moveTo>
                  <a:pt x="0" y="0"/>
                </a:moveTo>
                <a:lnTo>
                  <a:pt x="6550396" y="0"/>
                </a:lnTo>
                <a:lnTo>
                  <a:pt x="6550396" y="3937206"/>
                </a:lnTo>
                <a:lnTo>
                  <a:pt x="0" y="3937206"/>
                </a:lnTo>
                <a:lnTo>
                  <a:pt x="0" y="0"/>
                </a:lnTo>
                <a:close/>
              </a:path>
            </a:pathLst>
          </a:custGeom>
          <a:blipFill>
            <a:blip r:embed="rId6"/>
            <a:stretch>
              <a:fillRect l="0" t="0" r="0" b="0"/>
            </a:stretch>
          </a:blipFill>
        </p:spPr>
      </p:sp>
      <p:sp>
        <p:nvSpPr>
          <p:cNvPr name="Freeform 7" id="7"/>
          <p:cNvSpPr/>
          <p:nvPr/>
        </p:nvSpPr>
        <p:spPr>
          <a:xfrm flipH="false" flipV="false" rot="0">
            <a:off x="9413809" y="2087937"/>
            <a:ext cx="6578205" cy="3953921"/>
          </a:xfrm>
          <a:custGeom>
            <a:avLst/>
            <a:gdLst/>
            <a:ahLst/>
            <a:cxnLst/>
            <a:rect r="r" b="b" t="t" l="l"/>
            <a:pathLst>
              <a:path h="3953921" w="6578205">
                <a:moveTo>
                  <a:pt x="0" y="0"/>
                </a:moveTo>
                <a:lnTo>
                  <a:pt x="6578205" y="0"/>
                </a:lnTo>
                <a:lnTo>
                  <a:pt x="6578205" y="3953921"/>
                </a:lnTo>
                <a:lnTo>
                  <a:pt x="0" y="3953921"/>
                </a:lnTo>
                <a:lnTo>
                  <a:pt x="0" y="0"/>
                </a:lnTo>
                <a:close/>
              </a:path>
            </a:pathLst>
          </a:custGeom>
          <a:blipFill>
            <a:blip r:embed="rId7"/>
            <a:stretch>
              <a:fillRect l="0" t="0" r="0" b="0"/>
            </a:stretch>
          </a:blipFill>
        </p:spPr>
      </p:sp>
      <p:sp>
        <p:nvSpPr>
          <p:cNvPr name="Freeform 8" id="8"/>
          <p:cNvSpPr/>
          <p:nvPr/>
        </p:nvSpPr>
        <p:spPr>
          <a:xfrm flipH="false" flipV="false" rot="0">
            <a:off x="5952908" y="6172402"/>
            <a:ext cx="6529475" cy="3924631"/>
          </a:xfrm>
          <a:custGeom>
            <a:avLst/>
            <a:gdLst/>
            <a:ahLst/>
            <a:cxnLst/>
            <a:rect r="r" b="b" t="t" l="l"/>
            <a:pathLst>
              <a:path h="3924631" w="6529475">
                <a:moveTo>
                  <a:pt x="0" y="0"/>
                </a:moveTo>
                <a:lnTo>
                  <a:pt x="6529474" y="0"/>
                </a:lnTo>
                <a:lnTo>
                  <a:pt x="6529474" y="3924631"/>
                </a:lnTo>
                <a:lnTo>
                  <a:pt x="0" y="3924631"/>
                </a:lnTo>
                <a:lnTo>
                  <a:pt x="0" y="0"/>
                </a:lnTo>
                <a:close/>
              </a:path>
            </a:pathLst>
          </a:custGeom>
          <a:blipFill>
            <a:blip r:embed="rId8"/>
            <a:stretch>
              <a:fillRect l="0" t="0" r="0" b="0"/>
            </a:stretch>
          </a:blipFill>
        </p:spPr>
      </p:sp>
      <p:grpSp>
        <p:nvGrpSpPr>
          <p:cNvPr name="Group 9" id="9"/>
          <p:cNvGrpSpPr/>
          <p:nvPr/>
        </p:nvGrpSpPr>
        <p:grpSpPr>
          <a:xfrm rot="0">
            <a:off x="259340" y="3604779"/>
            <a:ext cx="1538721" cy="15387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1612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079"/>
                </a:lnSpc>
              </a:pPr>
              <a:r>
                <a:rPr lang="en-US" sz="2199">
                  <a:solidFill>
                    <a:srgbClr val="FFFFFF"/>
                  </a:solidFill>
                  <a:latin typeface="Linux Biolinum"/>
                </a:rPr>
                <a:t>temporal contracts</a:t>
              </a:r>
            </a:p>
          </p:txBody>
        </p:sp>
      </p:grpSp>
      <p:sp>
        <p:nvSpPr>
          <p:cNvPr name="Freeform 12" id="12"/>
          <p:cNvSpPr/>
          <p:nvPr/>
        </p:nvSpPr>
        <p:spPr>
          <a:xfrm flipH="false" flipV="false" rot="-1747843">
            <a:off x="677655" y="2398387"/>
            <a:ext cx="2690055" cy="1071131"/>
          </a:xfrm>
          <a:custGeom>
            <a:avLst/>
            <a:gdLst/>
            <a:ahLst/>
            <a:cxnLst/>
            <a:rect r="r" b="b" t="t" l="l"/>
            <a:pathLst>
              <a:path h="1071131" w="2690055">
                <a:moveTo>
                  <a:pt x="0" y="0"/>
                </a:moveTo>
                <a:lnTo>
                  <a:pt x="2690055" y="0"/>
                </a:lnTo>
                <a:lnTo>
                  <a:pt x="2690055" y="1071131"/>
                </a:lnTo>
                <a:lnTo>
                  <a:pt x="0" y="10711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SALARIES (20%)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31665" y="-2130767"/>
            <a:ext cx="1691219" cy="4627715"/>
          </a:xfrm>
          <a:custGeom>
            <a:avLst/>
            <a:gdLst/>
            <a:ahLst/>
            <a:cxnLst/>
            <a:rect r="r" b="b" t="t" l="l"/>
            <a:pathLst>
              <a:path h="4627715" w="1691219">
                <a:moveTo>
                  <a:pt x="1691219" y="4627715"/>
                </a:moveTo>
                <a:lnTo>
                  <a:pt x="0" y="4627715"/>
                </a:lnTo>
                <a:lnTo>
                  <a:pt x="0" y="0"/>
                </a:lnTo>
                <a:lnTo>
                  <a:pt x="1691219" y="0"/>
                </a:lnTo>
                <a:lnTo>
                  <a:pt x="1691219" y="462771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171" y="-491529"/>
            <a:ext cx="3508266" cy="3457236"/>
          </a:xfrm>
          <a:custGeom>
            <a:avLst/>
            <a:gdLst/>
            <a:ahLst/>
            <a:cxnLst/>
            <a:rect r="r" b="b" t="t" l="l"/>
            <a:pathLst>
              <a:path h="3457236" w="3508266">
                <a:moveTo>
                  <a:pt x="0" y="0"/>
                </a:moveTo>
                <a:lnTo>
                  <a:pt x="3508266" y="0"/>
                </a:lnTo>
                <a:lnTo>
                  <a:pt x="3508266" y="3457236"/>
                </a:lnTo>
                <a:lnTo>
                  <a:pt x="0" y="34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413690" y="7790052"/>
            <a:ext cx="1691219" cy="4627715"/>
          </a:xfrm>
          <a:custGeom>
            <a:avLst/>
            <a:gdLst/>
            <a:ahLst/>
            <a:cxnLst/>
            <a:rect r="r" b="b" t="t" l="l"/>
            <a:pathLst>
              <a:path h="4627715" w="1691219">
                <a:moveTo>
                  <a:pt x="0" y="0"/>
                </a:moveTo>
                <a:lnTo>
                  <a:pt x="1691220" y="0"/>
                </a:lnTo>
                <a:lnTo>
                  <a:pt x="1691220" y="4627715"/>
                </a:lnTo>
                <a:lnTo>
                  <a:pt x="0" y="4627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027553" y="8874657"/>
            <a:ext cx="2545605" cy="2508578"/>
          </a:xfrm>
          <a:custGeom>
            <a:avLst/>
            <a:gdLst/>
            <a:ahLst/>
            <a:cxnLst/>
            <a:rect r="r" b="b" t="t" l="l"/>
            <a:pathLst>
              <a:path h="2508578" w="2545605">
                <a:moveTo>
                  <a:pt x="0" y="0"/>
                </a:moveTo>
                <a:lnTo>
                  <a:pt x="2545604" y="0"/>
                </a:lnTo>
                <a:lnTo>
                  <a:pt x="2545604" y="2508578"/>
                </a:lnTo>
                <a:lnTo>
                  <a:pt x="0" y="250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929823" y="2397197"/>
            <a:ext cx="9571308" cy="6334919"/>
          </a:xfrm>
          <a:custGeom>
            <a:avLst/>
            <a:gdLst/>
            <a:ahLst/>
            <a:cxnLst/>
            <a:rect r="r" b="b" t="t" l="l"/>
            <a:pathLst>
              <a:path h="6334919" w="9571308">
                <a:moveTo>
                  <a:pt x="0" y="0"/>
                </a:moveTo>
                <a:lnTo>
                  <a:pt x="9571308" y="0"/>
                </a:lnTo>
                <a:lnTo>
                  <a:pt x="9571308" y="6334920"/>
                </a:lnTo>
                <a:lnTo>
                  <a:pt x="0" y="6334920"/>
                </a:lnTo>
                <a:lnTo>
                  <a:pt x="0" y="0"/>
                </a:lnTo>
                <a:close/>
              </a:path>
            </a:pathLst>
          </a:custGeom>
          <a:blipFill>
            <a:blip r:embed="rId6"/>
            <a:stretch>
              <a:fillRect l="0" t="0" r="0" b="0"/>
            </a:stretch>
          </a:blipFill>
        </p:spPr>
      </p:sp>
      <p:sp>
        <p:nvSpPr>
          <p:cNvPr name="Freeform 7" id="7"/>
          <p:cNvSpPr/>
          <p:nvPr/>
        </p:nvSpPr>
        <p:spPr>
          <a:xfrm flipH="false" flipV="false" rot="0">
            <a:off x="483962" y="3910512"/>
            <a:ext cx="7183716" cy="3308290"/>
          </a:xfrm>
          <a:custGeom>
            <a:avLst/>
            <a:gdLst/>
            <a:ahLst/>
            <a:cxnLst/>
            <a:rect r="r" b="b" t="t" l="l"/>
            <a:pathLst>
              <a:path h="3308290" w="7183716">
                <a:moveTo>
                  <a:pt x="0" y="0"/>
                </a:moveTo>
                <a:lnTo>
                  <a:pt x="7183716" y="0"/>
                </a:lnTo>
                <a:lnTo>
                  <a:pt x="7183716" y="3308290"/>
                </a:lnTo>
                <a:lnTo>
                  <a:pt x="0" y="3308290"/>
                </a:lnTo>
                <a:lnTo>
                  <a:pt x="0" y="0"/>
                </a:lnTo>
                <a:close/>
              </a:path>
            </a:pathLst>
          </a:custGeom>
          <a:blipFill>
            <a:blip r:embed="rId7"/>
            <a:stretch>
              <a:fillRect l="0" t="0" r="0" b="0"/>
            </a:stretch>
          </a:blipFill>
        </p:spPr>
      </p:sp>
      <p:sp>
        <p:nvSpPr>
          <p:cNvPr name="TextBox 8" id="8"/>
          <p:cNvSpPr txBox="true"/>
          <p:nvPr/>
        </p:nvSpPr>
        <p:spPr>
          <a:xfrm rot="0">
            <a:off x="2091922" y="791513"/>
            <a:ext cx="14095804" cy="1079501"/>
          </a:xfrm>
          <a:prstGeom prst="rect">
            <a:avLst/>
          </a:prstGeom>
        </p:spPr>
        <p:txBody>
          <a:bodyPr anchor="t" rtlCol="false" tIns="0" lIns="0" bIns="0" rIns="0">
            <a:spAutoFit/>
          </a:bodyPr>
          <a:lstStyle/>
          <a:p>
            <a:pPr algn="ctr">
              <a:lnSpc>
                <a:spcPts val="8000"/>
              </a:lnSpc>
            </a:pPr>
            <a:r>
              <a:rPr lang="en-US" sz="8000">
                <a:solidFill>
                  <a:srgbClr val="91612F"/>
                </a:solidFill>
                <a:latin typeface="Linux Biolinum Bold"/>
              </a:rPr>
              <a:t>EXPENSES - SALARIES (20%)</a:t>
            </a:r>
          </a:p>
        </p:txBody>
      </p:sp>
      <p:sp>
        <p:nvSpPr>
          <p:cNvPr name="TextBox 9" id="9"/>
          <p:cNvSpPr txBox="true"/>
          <p:nvPr/>
        </p:nvSpPr>
        <p:spPr>
          <a:xfrm rot="0">
            <a:off x="777076" y="7457011"/>
            <a:ext cx="6597489" cy="1242830"/>
          </a:xfrm>
          <a:prstGeom prst="rect">
            <a:avLst/>
          </a:prstGeom>
        </p:spPr>
        <p:txBody>
          <a:bodyPr anchor="t" rtlCol="false" tIns="0" lIns="0" bIns="0" rIns="0">
            <a:spAutoFit/>
          </a:bodyPr>
          <a:lstStyle/>
          <a:p>
            <a:pPr algn="just">
              <a:lnSpc>
                <a:spcPts val="3080"/>
              </a:lnSpc>
            </a:pPr>
            <a:r>
              <a:rPr lang="en-US" sz="3080">
                <a:solidFill>
                  <a:srgbClr val="91612F"/>
                </a:solidFill>
                <a:latin typeface="Linux Biolinum"/>
              </a:rPr>
              <a:t>*Real data from today's wages in Spain</a:t>
            </a:r>
          </a:p>
          <a:p>
            <a:pPr algn="just">
              <a:lnSpc>
                <a:spcPts val="3280"/>
              </a:lnSpc>
            </a:pPr>
            <a:r>
              <a:rPr lang="en-US" sz="3280">
                <a:solidFill>
                  <a:srgbClr val="91612F"/>
                </a:solidFill>
                <a:latin typeface="Linux Biolinum"/>
              </a:rPr>
              <a:t>*</a:t>
            </a:r>
            <a:r>
              <a:rPr lang="en-US" sz="3280">
                <a:solidFill>
                  <a:srgbClr val="91612F"/>
                </a:solidFill>
                <a:latin typeface="Linux Biolinum"/>
              </a:rPr>
              <a:t>Tax of salary increasement: </a:t>
            </a:r>
            <a:r>
              <a:rPr lang="en-US" sz="3280">
                <a:solidFill>
                  <a:srgbClr val="91612F"/>
                </a:solidFill>
                <a:latin typeface="Linux Biolinum Bold"/>
              </a:rPr>
              <a:t>5%</a:t>
            </a:r>
          </a:p>
          <a:p>
            <a:pPr algn="just">
              <a:lnSpc>
                <a:spcPts val="3280"/>
              </a:lnSpc>
            </a:pPr>
          </a:p>
        </p:txBody>
      </p:sp>
      <p:sp>
        <p:nvSpPr>
          <p:cNvPr name="TextBox 10" id="10"/>
          <p:cNvSpPr txBox="true"/>
          <p:nvPr/>
        </p:nvSpPr>
        <p:spPr>
          <a:xfrm rot="0">
            <a:off x="2526143" y="9057957"/>
            <a:ext cx="12740283" cy="457836"/>
          </a:xfrm>
          <a:prstGeom prst="rect">
            <a:avLst/>
          </a:prstGeom>
        </p:spPr>
        <p:txBody>
          <a:bodyPr anchor="t" rtlCol="false" tIns="0" lIns="0" bIns="0" rIns="0">
            <a:spAutoFit/>
          </a:bodyPr>
          <a:lstStyle/>
          <a:p>
            <a:pPr algn="ctr" marL="734071" indent="-367035" lvl="1">
              <a:lnSpc>
                <a:spcPts val="3400"/>
              </a:lnSpc>
              <a:buFont typeface="Arial"/>
              <a:buChar char="•"/>
            </a:pPr>
            <a:r>
              <a:rPr lang="en-US" sz="3400">
                <a:solidFill>
                  <a:srgbClr val="91612F"/>
                </a:solidFill>
                <a:latin typeface="Linux Biolinum"/>
              </a:rPr>
              <a:t>Modelling headcounts by company stages (studied in spreadsheets)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DAFb-vu7TxI</dc:identifier>
  <dcterms:modified xsi:type="dcterms:W3CDTF">2011-08-01T06:04:30Z</dcterms:modified>
  <cp:revision>1</cp:revision>
  <dc:title>PocketPaw Finances</dc:title>
</cp:coreProperties>
</file>